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71" r:id="rId4"/>
    <p:sldId id="258" r:id="rId5"/>
    <p:sldId id="259" r:id="rId6"/>
    <p:sldId id="260" r:id="rId7"/>
    <p:sldId id="261" r:id="rId8"/>
    <p:sldId id="272" r:id="rId9"/>
    <p:sldId id="262" r:id="rId10"/>
    <p:sldId id="273" r:id="rId11"/>
    <p:sldId id="274" r:id="rId12"/>
    <p:sldId id="275" r:id="rId13"/>
    <p:sldId id="277" r:id="rId14"/>
    <p:sldId id="276" r:id="rId15"/>
    <p:sldId id="278" r:id="rId16"/>
    <p:sldId id="279" r:id="rId17"/>
    <p:sldId id="280" r:id="rId18"/>
    <p:sldId id="281" r:id="rId19"/>
    <p:sldId id="263" r:id="rId20"/>
    <p:sldId id="265" r:id="rId21"/>
    <p:sldId id="266" r:id="rId22"/>
    <p:sldId id="264" r:id="rId23"/>
    <p:sldId id="267" r:id="rId24"/>
    <p:sldId id="268" r:id="rId25"/>
    <p:sldId id="269" r:id="rId26"/>
    <p:sldId id="270" r:id="rId27"/>
    <p:sldId id="282" r:id="rId28"/>
    <p:sldId id="283" r:id="rId29"/>
    <p:sldId id="284" r:id="rId30"/>
    <p:sldId id="285" r:id="rId31"/>
    <p:sldId id="286"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660"/>
  </p:normalViewPr>
  <p:slideViewPr>
    <p:cSldViewPr snapToGrid="0">
      <p:cViewPr varScale="1">
        <p:scale>
          <a:sx n="121" d="100"/>
          <a:sy n="121" d="100"/>
        </p:scale>
        <p:origin x="44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ru-RU"/>
              <a:t>Образец заголовка</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2">
                    <a:lumMod val="50000"/>
                  </a:schemeClr>
                </a:solidFill>
              </a:defRPr>
            </a:lvl1pPr>
          </a:lstStyle>
          <a:p>
            <a:fld id="{F6E0E8E6-B6EB-498A-BC29-48D81AAAA5B6}" type="datetimeFigureOut">
              <a:rPr lang="en-US" dirty="0"/>
              <a:t>3/16/2022</a:t>
            </a:fld>
            <a:endParaRPr lang="en-US" dirty="0"/>
          </a:p>
        </p:txBody>
      </p:sp>
      <p:sp>
        <p:nvSpPr>
          <p:cNvPr id="5" name="Footer Placeholder 4"/>
          <p:cNvSpPr>
            <a:spLocks noGrp="1"/>
          </p:cNvSpPr>
          <p:nvPr>
            <p:ph type="ftr" sz="quarter" idx="11"/>
          </p:nvPr>
        </p:nvSpPr>
        <p:spPr>
          <a:xfrm rot="21420000">
            <a:off x="-9144" y="4882896"/>
            <a:ext cx="4050792" cy="1197864"/>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F4A8B59-FD8C-464E-A2E0-D2DB42977C43}" type="datetimeFigureOut">
              <a:rPr lang="en-US" dirty="0"/>
              <a:t>3/16/2022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ru-RU"/>
              <a:t>Образец заголовка</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312D0685-9E9F-46AF-8733-3458A4A5B67E}" type="datetimeFigureOut">
              <a:rPr lang="en-US" dirty="0"/>
              <a:t>3/16/2022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ru-RU"/>
              <a:t>Образец заголовка</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19578A0-4252-4A4F-8A4C-4F80F1AD91FF}" type="datetimeFigureOut">
              <a:rPr lang="en-US" dirty="0"/>
              <a:t>3/16/2022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ru-RU"/>
              <a:t>Образец заголовка</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DCDF071-3364-4AF2-8784-696D9E530376}" type="datetimeFigureOut">
              <a:rPr lang="en-US" dirty="0"/>
              <a:t>3/16/2022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ru-RU"/>
              <a:t>Образец заголовка</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12E0C83B-2A0D-4895-8D19-F0DA28872F64}" type="datetimeFigureOut">
              <a:rPr lang="en-US" dirty="0"/>
              <a:t>3/16/2022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ru-RU"/>
              <a:t>Образец заголовка</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5E32ACF0-C7E7-4CC8-840E-A2809FB4BDF6}" type="datetimeFigureOut">
              <a:rPr lang="en-US" dirty="0"/>
              <a:t>3/16/2022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ru-RU"/>
              <a:t>Образец заголовка</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B1B64FF-53E9-4519-AFEB-B5EAE0A6C098}" type="datetimeFigureOut">
              <a:rPr lang="en-US" dirty="0"/>
              <a:t>3/16/2022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ru-RU"/>
              <a:t>Образец заголовка</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03D0605F-0999-49B8-97E8-A9F5FE66FD89}" type="datetimeFigureOut">
              <a:rPr lang="en-US" dirty="0"/>
              <a:t>3/16/2022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D041493-8214-4CD3-9E66-4A7CE0239274}" type="datetimeFigureOut">
              <a:rPr lang="en-US" dirty="0"/>
              <a:t>3/16/2022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ru-RU"/>
              <a:t>Образец заголовка</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D45397E-FD2D-4D0A-B33C-2E5AEFAED143}" type="datetimeFigureOut">
              <a:rPr lang="en-US" dirty="0"/>
              <a:t>3/16/2022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ru-RU"/>
              <a:t>Образец заголовка</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0E15092E-80DC-4992-A0D4-E74F7FC3042B}" type="datetimeFigureOut">
              <a:rPr lang="en-US" dirty="0"/>
              <a:t>3/16/2022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ru-RU"/>
              <a:t>Образец заголовка</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Content Placeholder 3"/>
          <p:cNvSpPr>
            <a:spLocks noGrp="1"/>
          </p:cNvSpPr>
          <p:nvPr>
            <p:ph sz="quarter" idx="13"/>
          </p:nvPr>
        </p:nvSpPr>
        <p:spPr>
          <a:xfrm>
            <a:off x="685802" y="2861733"/>
            <a:ext cx="5088712" cy="2512852"/>
          </a:xfrm>
        </p:spPr>
        <p:txBody>
          <a:bodyPr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3" name="Content Placeholder 5"/>
          <p:cNvSpPr>
            <a:spLocks noGrp="1"/>
          </p:cNvSpPr>
          <p:nvPr>
            <p:ph sz="quarter" idx="14"/>
          </p:nvPr>
        </p:nvSpPr>
        <p:spPr>
          <a:xfrm>
            <a:off x="5993969" y="2861733"/>
            <a:ext cx="5088713" cy="2512852"/>
          </a:xfrm>
        </p:spPr>
        <p:txBody>
          <a:bodyPr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9569A4C6-EA06-4AF0-A839-1839C57399A0}" type="datetimeFigureOut">
              <a:rPr lang="en-US" dirty="0"/>
              <a:t>3/16/2022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6BF0C016-2580-485A-AC4B-4452BC379743}" type="datetimeFigureOut">
              <a:rPr lang="en-US" dirty="0"/>
              <a:t>3/16/2022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F0C8E6-7044-439E-9AE7-82A0C81AB0F0}" type="datetimeFigureOut">
              <a:rPr lang="en-US" dirty="0"/>
              <a:t>3/16/2022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ru-RU"/>
              <a:t>Образец заголовка</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2E95F70E-5DFF-42EC-93B3-07D70D7ED1BD}" type="datetimeFigureOut">
              <a:rPr lang="en-US" dirty="0"/>
              <a:t>3/16/2022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064520B5-A0C9-4D15-A71B-70A075D52D64}" type="datetimeFigureOut">
              <a:rPr lang="en-US" dirty="0"/>
              <a:t>3/16/2022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extLst>
              <a:ext uri="{BEBA8EAE-BF5A-486C-A8C5-ECC9F3942E4B}">
                <a14:imgProps xmlns:a14="http://schemas.microsoft.com/office/drawing/2010/main">
                  <a14:imgLayer r:embed="rId20">
                    <a14:imgEffect>
                      <a14:colorTemperature colorTemp="10936"/>
                    </a14:imgEffect>
                    <a14:imgEffect>
                      <a14:saturation sat="264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2">
                    <a:lumMod val="50000"/>
                  </a:schemeClr>
                </a:solidFill>
              </a:defRPr>
            </a:lvl1pPr>
          </a:lstStyle>
          <a:p>
            <a:fld id="{61EAF71F-1A43-41B7-B605-0710A83174B7}" type="datetimeFigureOut">
              <a:rPr lang="en-US" dirty="0"/>
              <a:t>3/16/2022</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2">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2">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8.wdp"/></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png"/><Relationship Id="rId1" Type="http://schemas.openxmlformats.org/officeDocument/2006/relationships/slideLayout" Target="../slideLayouts/slideLayout2.xml"/><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7DEF737-1985-4566-9ACB-0319B8FA7943}"/>
              </a:ext>
            </a:extLst>
          </p:cNvPr>
          <p:cNvSpPr>
            <a:spLocks noGrp="1"/>
          </p:cNvSpPr>
          <p:nvPr>
            <p:ph type="ctrTitle"/>
          </p:nvPr>
        </p:nvSpPr>
        <p:spPr>
          <a:xfrm rot="21420000">
            <a:off x="1593941" y="1770304"/>
            <a:ext cx="9360031" cy="2445464"/>
          </a:xfrm>
        </p:spPr>
        <p:txBody>
          <a:bodyPr>
            <a:noAutofit/>
          </a:bodyPr>
          <a:lstStyle/>
          <a:p>
            <a:pPr algn="ctr"/>
            <a:r>
              <a:rPr lang="ru-RU" sz="2800" i="1" spc="300" dirty="0">
                <a:solidFill>
                  <a:schemeClr val="accent5">
                    <a:lumMod val="75000"/>
                  </a:schemeClr>
                </a:solidFill>
              </a:rPr>
              <a:t>Материалы для ознакомления общественности с объектом намечаемой ХОЗЯЙСТВЕННОЙ деятельности «Отработка месторождения «</a:t>
            </a:r>
            <a:r>
              <a:rPr lang="ru-RU" sz="2800" i="1" spc="300" dirty="0" err="1">
                <a:solidFill>
                  <a:schemeClr val="accent5">
                    <a:lumMod val="75000"/>
                  </a:schemeClr>
                </a:solidFill>
              </a:rPr>
              <a:t>Шануч</a:t>
            </a:r>
            <a:r>
              <a:rPr lang="ru-RU" sz="2800" i="1" spc="300" dirty="0">
                <a:solidFill>
                  <a:schemeClr val="accent5">
                    <a:lumMod val="75000"/>
                  </a:schemeClr>
                </a:solidFill>
              </a:rPr>
              <a:t>» с учетом вовлечения дополнительных запасов» в рамках проведения процедуры ОВОС и проведения общественных слушаний.</a:t>
            </a:r>
            <a:endParaRPr lang="ru-RU" sz="2800" i="1" strike="sngStrike" spc="300" dirty="0">
              <a:solidFill>
                <a:srgbClr val="FF0000"/>
              </a:solidFill>
            </a:endParaRPr>
          </a:p>
        </p:txBody>
      </p:sp>
      <p:sp>
        <p:nvSpPr>
          <p:cNvPr id="3" name="Подзаголовок 2">
            <a:extLst>
              <a:ext uri="{FF2B5EF4-FFF2-40B4-BE49-F238E27FC236}">
                <a16:creationId xmlns:a16="http://schemas.microsoft.com/office/drawing/2014/main" id="{205B44CB-7B76-40A2-928C-B9D6A2A73BA6}"/>
              </a:ext>
            </a:extLst>
          </p:cNvPr>
          <p:cNvSpPr>
            <a:spLocks noGrp="1"/>
          </p:cNvSpPr>
          <p:nvPr>
            <p:ph type="subTitle" idx="1"/>
          </p:nvPr>
        </p:nvSpPr>
        <p:spPr>
          <a:xfrm rot="21420000">
            <a:off x="2196124" y="724964"/>
            <a:ext cx="4092878" cy="550333"/>
          </a:xfrm>
        </p:spPr>
        <p:txBody>
          <a:bodyPr/>
          <a:lstStyle/>
          <a:p>
            <a:r>
              <a:rPr lang="ru-RU" dirty="0"/>
              <a:t>ЗАО НПК «</a:t>
            </a:r>
            <a:r>
              <a:rPr lang="ru-RU" dirty="0" err="1"/>
              <a:t>Геотехнология</a:t>
            </a:r>
            <a:r>
              <a:rPr lang="ru-RU" dirty="0"/>
              <a:t>»</a:t>
            </a:r>
          </a:p>
        </p:txBody>
      </p:sp>
      <p:pic>
        <p:nvPicPr>
          <p:cNvPr id="5" name="Рисунок 4">
            <a:extLst>
              <a:ext uri="{FF2B5EF4-FFF2-40B4-BE49-F238E27FC236}">
                <a16:creationId xmlns:a16="http://schemas.microsoft.com/office/drawing/2014/main" id="{44948A59-4281-4686-AB0F-4FD06A894DC9}"/>
              </a:ext>
            </a:extLst>
          </p:cNvPr>
          <p:cNvPicPr>
            <a:picLocks noChangeAspect="1"/>
          </p:cNvPicPr>
          <p:nvPr/>
        </p:nvPicPr>
        <p:blipFill>
          <a:blip r:embed="rId2"/>
          <a:stretch>
            <a:fillRect/>
          </a:stretch>
        </p:blipFill>
        <p:spPr>
          <a:xfrm rot="21367526">
            <a:off x="292674" y="748611"/>
            <a:ext cx="1276350" cy="1266825"/>
          </a:xfrm>
          <a:prstGeom prst="rect">
            <a:avLst/>
          </a:prstGeom>
        </p:spPr>
      </p:pic>
      <p:sp>
        <p:nvSpPr>
          <p:cNvPr id="7" name="Прямоугольник 6">
            <a:extLst>
              <a:ext uri="{FF2B5EF4-FFF2-40B4-BE49-F238E27FC236}">
                <a16:creationId xmlns:a16="http://schemas.microsoft.com/office/drawing/2014/main" id="{12F6B33B-B9F6-40DD-8B8B-5064FF7CCE62}"/>
              </a:ext>
            </a:extLst>
          </p:cNvPr>
          <p:cNvSpPr/>
          <p:nvPr/>
        </p:nvSpPr>
        <p:spPr>
          <a:xfrm rot="21418441">
            <a:off x="147685" y="5656578"/>
            <a:ext cx="3567461" cy="489365"/>
          </a:xfrm>
          <a:prstGeom prst="rect">
            <a:avLst/>
          </a:prstGeom>
        </p:spPr>
        <p:txBody>
          <a:bodyPr wrap="square">
            <a:spAutoFit/>
          </a:bodyPr>
          <a:lstStyle/>
          <a:p>
            <a:pPr>
              <a:lnSpc>
                <a:spcPct val="115000"/>
              </a:lnSpc>
              <a:spcAft>
                <a:spcPts val="0"/>
              </a:spcAft>
            </a:pPr>
            <a:r>
              <a:rPr lang="ru-RU" sz="1200" dirty="0">
                <a:latin typeface="Arial" panose="020B0604020202020204" pitchFamily="34" charset="0"/>
                <a:ea typeface="Calibri" panose="020F0502020204030204" pitchFamily="34" charset="0"/>
                <a:cs typeface="Times New Roman" panose="02020603050405020304" pitchFamily="18" charset="0"/>
              </a:rPr>
              <a:t>Проектная организация: АО «</a:t>
            </a:r>
            <a:r>
              <a:rPr lang="ru-RU" sz="1200" dirty="0" err="1">
                <a:latin typeface="Arial" panose="020B0604020202020204" pitchFamily="34" charset="0"/>
                <a:ea typeface="Calibri" panose="020F0502020204030204" pitchFamily="34" charset="0"/>
                <a:cs typeface="Times New Roman" panose="02020603050405020304" pitchFamily="18" charset="0"/>
              </a:rPr>
              <a:t>Иргиредмет</a:t>
            </a:r>
            <a:r>
              <a:rPr lang="ru-RU" sz="1200" dirty="0">
                <a:latin typeface="Arial" panose="020B0604020202020204" pitchFamily="34" charset="0"/>
                <a:ea typeface="Calibri" panose="020F0502020204030204" pitchFamily="34" charset="0"/>
                <a:cs typeface="Times New Roman" panose="02020603050405020304" pitchFamily="18" charset="0"/>
              </a:rPr>
              <a:t>»</a:t>
            </a:r>
            <a:endParaRPr lang="ru-RU" sz="1200" dirty="0">
              <a:latin typeface="Arial" panose="020B0604020202020204" pitchFamily="34" charset="0"/>
              <a:ea typeface="Times New Roman" panose="02020603050405020304" pitchFamily="18" charset="0"/>
              <a:cs typeface="Times New Roman" panose="02020603050405020304" pitchFamily="18" charset="0"/>
            </a:endParaRPr>
          </a:p>
          <a:p>
            <a:r>
              <a:rPr lang="ru-RU" sz="1200" dirty="0">
                <a:latin typeface="Arial" panose="020B0604020202020204" pitchFamily="34" charset="0"/>
                <a:ea typeface="Calibri" panose="020F0502020204030204" pitchFamily="34" charset="0"/>
                <a:cs typeface="Times New Roman" panose="02020603050405020304" pitchFamily="18" charset="0"/>
              </a:rPr>
              <a:t>Адрес: </a:t>
            </a:r>
            <a:r>
              <a:rPr lang="ru-RU" sz="1200" dirty="0">
                <a:latin typeface="Arial" panose="020B0604020202020204" pitchFamily="34" charset="0"/>
                <a:ea typeface="Times New Roman" panose="02020603050405020304" pitchFamily="18" charset="0"/>
              </a:rPr>
              <a:t>664025, г. Иркутск, бульвар Гагарина, 38</a:t>
            </a:r>
            <a:endParaRPr lang="ru-RU" sz="1200" dirty="0"/>
          </a:p>
        </p:txBody>
      </p:sp>
      <p:sp>
        <p:nvSpPr>
          <p:cNvPr id="8" name="Прямоугольник 7">
            <a:extLst>
              <a:ext uri="{FF2B5EF4-FFF2-40B4-BE49-F238E27FC236}">
                <a16:creationId xmlns:a16="http://schemas.microsoft.com/office/drawing/2014/main" id="{351EC0EA-6350-467C-80D6-94EEB223B12B}"/>
              </a:ext>
            </a:extLst>
          </p:cNvPr>
          <p:cNvSpPr/>
          <p:nvPr/>
        </p:nvSpPr>
        <p:spPr>
          <a:xfrm rot="21418441">
            <a:off x="5231942" y="4505674"/>
            <a:ext cx="5936594" cy="633763"/>
          </a:xfrm>
          <a:prstGeom prst="rect">
            <a:avLst/>
          </a:prstGeom>
        </p:spPr>
        <p:txBody>
          <a:bodyPr wrap="square">
            <a:spAutoFit/>
          </a:bodyPr>
          <a:lstStyle/>
          <a:p>
            <a:pPr algn="ctr">
              <a:lnSpc>
                <a:spcPct val="115000"/>
              </a:lnSpc>
              <a:spcAft>
                <a:spcPts val="0"/>
              </a:spcAft>
            </a:pPr>
            <a:r>
              <a:rPr lang="ru-RU" sz="1600" b="1" i="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При содействии администрации </a:t>
            </a:r>
            <a:r>
              <a:rPr lang="ru-RU" sz="1600" b="1" i="1" dirty="0" err="1">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Быстринского</a:t>
            </a:r>
            <a:r>
              <a:rPr lang="ru-RU" sz="1600" b="1" i="1"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муниципального района Камчатского края</a:t>
            </a:r>
            <a:endParaRPr lang="ru-RU" sz="16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81351278"/>
      </p:ext>
    </p:extLst>
  </p:cSld>
  <p:clrMapOvr>
    <a:masterClrMapping/>
  </p:clrMapOvr>
  <mc:AlternateContent xmlns:mc="http://schemas.openxmlformats.org/markup-compatibility/2006" xmlns:p14="http://schemas.microsoft.com/office/powerpoint/2010/main">
    <mc:Choice Requires="p14">
      <p:transition spd="slow" p14:dur="2000" advTm="6865"/>
    </mc:Choice>
    <mc:Fallback xmlns="">
      <p:transition spd="slow" advTm="686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4C497665-20E1-4F06-947D-0F2CF4B146C2}"/>
              </a:ext>
            </a:extLst>
          </p:cNvPr>
          <p:cNvSpPr/>
          <p:nvPr/>
        </p:nvSpPr>
        <p:spPr>
          <a:xfrm>
            <a:off x="8513135" y="5837276"/>
            <a:ext cx="3097618" cy="369332"/>
          </a:xfrm>
          <a:prstGeom prst="rect">
            <a:avLst/>
          </a:prstGeom>
        </p:spPr>
        <p:txBody>
          <a:bodyPr wrap="square">
            <a:spAutoFit/>
          </a:bodyPr>
          <a:lstStyle/>
          <a:p>
            <a:pPr algn="just"/>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ЗАО НПК «</a:t>
            </a:r>
            <a:r>
              <a:rPr lang="ru-RU" i="1" dirty="0" err="1">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Геотехнология</a:t>
            </a:r>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a:t>
            </a:r>
          </a:p>
        </p:txBody>
      </p:sp>
      <p:pic>
        <p:nvPicPr>
          <p:cNvPr id="5" name="Рисунок 4">
            <a:extLst>
              <a:ext uri="{FF2B5EF4-FFF2-40B4-BE49-F238E27FC236}">
                <a16:creationId xmlns:a16="http://schemas.microsoft.com/office/drawing/2014/main" id="{70662A88-A312-453C-95D1-D53552E4F5DC}"/>
              </a:ext>
            </a:extLst>
          </p:cNvPr>
          <p:cNvPicPr>
            <a:picLocks noChangeAspect="1"/>
          </p:cNvPicPr>
          <p:nvPr/>
        </p:nvPicPr>
        <p:blipFill>
          <a:blip r:embed="rId2"/>
          <a:stretch>
            <a:fillRect/>
          </a:stretch>
        </p:blipFill>
        <p:spPr>
          <a:xfrm>
            <a:off x="7901661" y="5730951"/>
            <a:ext cx="611474" cy="606911"/>
          </a:xfrm>
          <a:prstGeom prst="rect">
            <a:avLst/>
          </a:prstGeom>
        </p:spPr>
      </p:pic>
      <p:sp>
        <p:nvSpPr>
          <p:cNvPr id="9" name="Прямоугольник 8">
            <a:extLst>
              <a:ext uri="{FF2B5EF4-FFF2-40B4-BE49-F238E27FC236}">
                <a16:creationId xmlns:a16="http://schemas.microsoft.com/office/drawing/2014/main" id="{D28DD177-913C-40F4-A335-B8F5CAC4F394}"/>
              </a:ext>
            </a:extLst>
          </p:cNvPr>
          <p:cNvSpPr/>
          <p:nvPr/>
        </p:nvSpPr>
        <p:spPr>
          <a:xfrm>
            <a:off x="1530295" y="366249"/>
            <a:ext cx="6768752" cy="307777"/>
          </a:xfrm>
          <a:prstGeom prst="rect">
            <a:avLst/>
          </a:prstGeom>
        </p:spPr>
        <p:txBody>
          <a:bodyPr wrap="square">
            <a:spAutoFit/>
          </a:bodyPr>
          <a:lstStyle/>
          <a:p>
            <a:r>
              <a:rPr lang="ru-RU" sz="1400" b="1" i="1" dirty="0">
                <a:latin typeface="Tahoma" panose="020B0604030504040204" pitchFamily="34" charset="0"/>
                <a:ea typeface="Tahoma" panose="020B0604030504040204" pitchFamily="34" charset="0"/>
                <a:cs typeface="Tahoma" panose="020B0604030504040204" pitchFamily="34" charset="0"/>
              </a:rPr>
              <a:t>Таблица 1</a:t>
            </a:r>
            <a:r>
              <a:rPr lang="ru-RU" sz="1400" i="1" dirty="0">
                <a:latin typeface="Tahoma" panose="020B0604030504040204" pitchFamily="34" charset="0"/>
                <a:ea typeface="Tahoma" panose="020B0604030504040204" pitchFamily="34" charset="0"/>
                <a:cs typeface="Tahoma" panose="020B0604030504040204" pitchFamily="34" charset="0"/>
              </a:rPr>
              <a:t> - Укрупненный календарь отработки месторождения «</a:t>
            </a:r>
            <a:r>
              <a:rPr lang="ru-RU" sz="1400" i="1" dirty="0" err="1">
                <a:latin typeface="Tahoma" panose="020B0604030504040204" pitchFamily="34" charset="0"/>
                <a:ea typeface="Tahoma" panose="020B0604030504040204" pitchFamily="34" charset="0"/>
                <a:cs typeface="Tahoma" panose="020B0604030504040204" pitchFamily="34" charset="0"/>
              </a:rPr>
              <a:t>Шануч</a:t>
            </a:r>
            <a:r>
              <a:rPr lang="ru-RU" sz="1400" i="1" dirty="0">
                <a:latin typeface="Tahoma" panose="020B0604030504040204" pitchFamily="34" charset="0"/>
                <a:ea typeface="Tahoma" panose="020B0604030504040204" pitchFamily="34" charset="0"/>
                <a:cs typeface="Tahoma" panose="020B0604030504040204" pitchFamily="34" charset="0"/>
              </a:rPr>
              <a:t>»</a:t>
            </a:r>
            <a:endParaRPr lang="ru-RU" sz="1400"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5">
            <a:extLst>
              <a:ext uri="{FF2B5EF4-FFF2-40B4-BE49-F238E27FC236}">
                <a16:creationId xmlns:a16="http://schemas.microsoft.com/office/drawing/2014/main" id="{A7EDC85D-D235-4B91-A4EB-FD6E58D78E6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1634803" y="3948819"/>
            <a:ext cx="2561186" cy="1639159"/>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a:extLst>
              <a:ext uri="{FF2B5EF4-FFF2-40B4-BE49-F238E27FC236}">
                <a16:creationId xmlns:a16="http://schemas.microsoft.com/office/drawing/2014/main" id="{03D8875B-431D-4AE3-9AD7-04F702E731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286" b="18286"/>
          <a:stretch/>
        </p:blipFill>
        <p:spPr bwMode="auto">
          <a:xfrm>
            <a:off x="6149295" y="3717663"/>
            <a:ext cx="4120389" cy="1960126"/>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8" name="Таблица 37">
            <a:extLst>
              <a:ext uri="{FF2B5EF4-FFF2-40B4-BE49-F238E27FC236}">
                <a16:creationId xmlns:a16="http://schemas.microsoft.com/office/drawing/2014/main" id="{0D7E3BE1-ED8C-48CF-9620-489F52B7202B}"/>
              </a:ext>
            </a:extLst>
          </p:cNvPr>
          <p:cNvGraphicFramePr>
            <a:graphicFrameLocks noGrp="1"/>
          </p:cNvGraphicFramePr>
          <p:nvPr>
            <p:extLst>
              <p:ext uri="{D42A27DB-BD31-4B8C-83A1-F6EECF244321}">
                <p14:modId xmlns:p14="http://schemas.microsoft.com/office/powerpoint/2010/main" val="1372314339"/>
              </p:ext>
            </p:extLst>
          </p:nvPr>
        </p:nvGraphicFramePr>
        <p:xfrm>
          <a:off x="879702" y="674026"/>
          <a:ext cx="8889997" cy="3131820"/>
        </p:xfrm>
        <a:graphic>
          <a:graphicData uri="http://schemas.openxmlformats.org/drawingml/2006/table">
            <a:tbl>
              <a:tblPr>
                <a:tableStyleId>{5C22544A-7EE6-4342-B048-85BDC9FD1C3A}</a:tableStyleId>
              </a:tblPr>
              <a:tblGrid>
                <a:gridCol w="1660145">
                  <a:extLst>
                    <a:ext uri="{9D8B030D-6E8A-4147-A177-3AD203B41FA5}">
                      <a16:colId xmlns:a16="http://schemas.microsoft.com/office/drawing/2014/main" val="658702515"/>
                    </a:ext>
                  </a:extLst>
                </a:gridCol>
                <a:gridCol w="912332">
                  <a:extLst>
                    <a:ext uri="{9D8B030D-6E8A-4147-A177-3AD203B41FA5}">
                      <a16:colId xmlns:a16="http://schemas.microsoft.com/office/drawing/2014/main" val="2447765415"/>
                    </a:ext>
                  </a:extLst>
                </a:gridCol>
                <a:gridCol w="574320">
                  <a:extLst>
                    <a:ext uri="{9D8B030D-6E8A-4147-A177-3AD203B41FA5}">
                      <a16:colId xmlns:a16="http://schemas.microsoft.com/office/drawing/2014/main" val="2341303295"/>
                    </a:ext>
                  </a:extLst>
                </a:gridCol>
                <a:gridCol w="574320">
                  <a:extLst>
                    <a:ext uri="{9D8B030D-6E8A-4147-A177-3AD203B41FA5}">
                      <a16:colId xmlns:a16="http://schemas.microsoft.com/office/drawing/2014/main" val="986068230"/>
                    </a:ext>
                  </a:extLst>
                </a:gridCol>
                <a:gridCol w="574320">
                  <a:extLst>
                    <a:ext uri="{9D8B030D-6E8A-4147-A177-3AD203B41FA5}">
                      <a16:colId xmlns:a16="http://schemas.microsoft.com/office/drawing/2014/main" val="3097806461"/>
                    </a:ext>
                  </a:extLst>
                </a:gridCol>
                <a:gridCol w="574320">
                  <a:extLst>
                    <a:ext uri="{9D8B030D-6E8A-4147-A177-3AD203B41FA5}">
                      <a16:colId xmlns:a16="http://schemas.microsoft.com/office/drawing/2014/main" val="2654090935"/>
                    </a:ext>
                  </a:extLst>
                </a:gridCol>
                <a:gridCol w="574320">
                  <a:extLst>
                    <a:ext uri="{9D8B030D-6E8A-4147-A177-3AD203B41FA5}">
                      <a16:colId xmlns:a16="http://schemas.microsoft.com/office/drawing/2014/main" val="1150635136"/>
                    </a:ext>
                  </a:extLst>
                </a:gridCol>
                <a:gridCol w="574320">
                  <a:extLst>
                    <a:ext uri="{9D8B030D-6E8A-4147-A177-3AD203B41FA5}">
                      <a16:colId xmlns:a16="http://schemas.microsoft.com/office/drawing/2014/main" val="3240892182"/>
                    </a:ext>
                  </a:extLst>
                </a:gridCol>
                <a:gridCol w="574320">
                  <a:extLst>
                    <a:ext uri="{9D8B030D-6E8A-4147-A177-3AD203B41FA5}">
                      <a16:colId xmlns:a16="http://schemas.microsoft.com/office/drawing/2014/main" val="1878959468"/>
                    </a:ext>
                  </a:extLst>
                </a:gridCol>
                <a:gridCol w="574320">
                  <a:extLst>
                    <a:ext uri="{9D8B030D-6E8A-4147-A177-3AD203B41FA5}">
                      <a16:colId xmlns:a16="http://schemas.microsoft.com/office/drawing/2014/main" val="3384870221"/>
                    </a:ext>
                  </a:extLst>
                </a:gridCol>
                <a:gridCol w="574320">
                  <a:extLst>
                    <a:ext uri="{9D8B030D-6E8A-4147-A177-3AD203B41FA5}">
                      <a16:colId xmlns:a16="http://schemas.microsoft.com/office/drawing/2014/main" val="3663559269"/>
                    </a:ext>
                  </a:extLst>
                </a:gridCol>
                <a:gridCol w="574320">
                  <a:extLst>
                    <a:ext uri="{9D8B030D-6E8A-4147-A177-3AD203B41FA5}">
                      <a16:colId xmlns:a16="http://schemas.microsoft.com/office/drawing/2014/main" val="3627831507"/>
                    </a:ext>
                  </a:extLst>
                </a:gridCol>
                <a:gridCol w="574320">
                  <a:extLst>
                    <a:ext uri="{9D8B030D-6E8A-4147-A177-3AD203B41FA5}">
                      <a16:colId xmlns:a16="http://schemas.microsoft.com/office/drawing/2014/main" val="3885223066"/>
                    </a:ext>
                  </a:extLst>
                </a:gridCol>
              </a:tblGrid>
              <a:tr h="327660">
                <a:tc rowSpan="2">
                  <a:txBody>
                    <a:bodyPr/>
                    <a:lstStyle/>
                    <a:p>
                      <a:pPr algn="ctr" fontAlgn="b"/>
                      <a:r>
                        <a:rPr lang="ru-RU" sz="1200" u="none" strike="noStrike">
                          <a:effectLst/>
                        </a:rPr>
                        <a:t>Залежи и участки рудника</a:t>
                      </a:r>
                      <a:endParaRPr lang="ru-RU" sz="1200" b="0" i="0" u="none" strike="noStrike">
                        <a:effectLst/>
                        <a:latin typeface="Arial" panose="020B0604020202020204" pitchFamily="34" charset="0"/>
                      </a:endParaRPr>
                    </a:p>
                  </a:txBody>
                  <a:tcPr marL="0" marR="0" marT="0" marB="0" anchor="b"/>
                </a:tc>
                <a:tc rowSpan="2">
                  <a:txBody>
                    <a:bodyPr/>
                    <a:lstStyle/>
                    <a:p>
                      <a:pPr algn="ctr" fontAlgn="b"/>
                      <a:r>
                        <a:rPr lang="ru-RU" sz="1200" u="none" strike="noStrike">
                          <a:effectLst/>
                        </a:rPr>
                        <a:t>Запасы, тыс.т</a:t>
                      </a:r>
                      <a:endParaRPr lang="ru-RU" sz="1200" b="0" i="0" u="none" strike="noStrike">
                        <a:effectLst/>
                        <a:latin typeface="Arial" panose="020B0604020202020204" pitchFamily="34" charset="0"/>
                      </a:endParaRPr>
                    </a:p>
                  </a:txBody>
                  <a:tcPr marL="0" marR="0" marT="0" marB="0" anchor="b"/>
                </a:tc>
                <a:tc gridSpan="11">
                  <a:txBody>
                    <a:bodyPr/>
                    <a:lstStyle/>
                    <a:p>
                      <a:pPr algn="ctr" fontAlgn="b"/>
                      <a:r>
                        <a:rPr lang="ru-RU" sz="1200" u="none" strike="noStrike">
                          <a:effectLst/>
                        </a:rPr>
                        <a:t>Годы эксплуатации</a:t>
                      </a:r>
                      <a:endParaRPr lang="ru-RU" sz="1200" b="0" i="0" u="none" strike="noStrike">
                        <a:effectLst/>
                        <a:latin typeface="Arial" panose="020B0604020202020204" pitchFamily="34" charset="0"/>
                      </a:endParaRPr>
                    </a:p>
                  </a:txBody>
                  <a:tcPr marL="0" marR="0" marT="0" marB="0" anchor="b"/>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3093787086"/>
                  </a:ext>
                </a:extLst>
              </a:tr>
              <a:tr h="190500">
                <a:tc vMerge="1">
                  <a:txBody>
                    <a:bodyPr/>
                    <a:lstStyle/>
                    <a:p>
                      <a:endParaRPr lang="ru-RU"/>
                    </a:p>
                  </a:txBody>
                  <a:tcPr/>
                </a:tc>
                <a:tc vMerge="1">
                  <a:txBody>
                    <a:bodyPr/>
                    <a:lstStyle/>
                    <a:p>
                      <a:endParaRPr lang="ru-RU"/>
                    </a:p>
                  </a:txBody>
                  <a:tcPr/>
                </a:tc>
                <a:tc>
                  <a:txBody>
                    <a:bodyPr/>
                    <a:lstStyle/>
                    <a:p>
                      <a:pPr algn="ctr" fontAlgn="b"/>
                      <a:r>
                        <a:rPr lang="ru-RU" sz="1200" u="none" strike="noStrike" dirty="0">
                          <a:effectLst/>
                        </a:rPr>
                        <a:t>2021</a:t>
                      </a:r>
                      <a:endParaRPr lang="ru-RU" sz="1200" b="0" i="0" u="none" strike="noStrike" dirty="0">
                        <a:effectLst/>
                        <a:latin typeface="Arial" panose="020B0604020202020204" pitchFamily="34" charset="0"/>
                      </a:endParaRPr>
                    </a:p>
                  </a:txBody>
                  <a:tcPr marL="0" marR="0" marT="0" marB="0" anchor="b"/>
                </a:tc>
                <a:tc>
                  <a:txBody>
                    <a:bodyPr/>
                    <a:lstStyle/>
                    <a:p>
                      <a:pPr algn="ctr" fontAlgn="b"/>
                      <a:r>
                        <a:rPr lang="ru-RU" sz="1200" u="none" strike="noStrike">
                          <a:effectLst/>
                        </a:rPr>
                        <a:t>2022</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2023</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2024</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2025</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2026</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2027</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2028</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2029</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2030</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2031</a:t>
                      </a:r>
                      <a:endParaRPr lang="ru-RU" sz="12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3468410881"/>
                  </a:ext>
                </a:extLst>
              </a:tr>
              <a:tr h="175260">
                <a:tc>
                  <a:txBody>
                    <a:bodyPr/>
                    <a:lstStyle/>
                    <a:p>
                      <a:pPr algn="l" fontAlgn="b"/>
                      <a:r>
                        <a:rPr lang="ru-RU" sz="1000" u="none" strike="noStrike">
                          <a:effectLst/>
                        </a:rPr>
                        <a:t> </a:t>
                      </a:r>
                      <a:endParaRPr lang="ru-RU" sz="1000" b="0" i="0" u="none" strike="noStrike">
                        <a:effectLst/>
                        <a:latin typeface="Arial" panose="020B0604020202020204" pitchFamily="34" charset="0"/>
                      </a:endParaRPr>
                    </a:p>
                  </a:txBody>
                  <a:tcPr marL="0" marR="0" marT="0" marB="0" anchor="b"/>
                </a:tc>
                <a:tc>
                  <a:txBody>
                    <a:bodyPr/>
                    <a:lstStyle/>
                    <a:p>
                      <a:pPr algn="l" fontAlgn="b"/>
                      <a:r>
                        <a:rPr lang="ru-RU" sz="1000" u="none" strike="noStrike">
                          <a:effectLst/>
                        </a:rPr>
                        <a:t> </a:t>
                      </a:r>
                      <a:endParaRPr lang="ru-RU" sz="1000" b="0" i="0" u="none" strike="noStrike">
                        <a:effectLst/>
                        <a:latin typeface="Arial" panose="020B0604020202020204" pitchFamily="34" charset="0"/>
                      </a:endParaRPr>
                    </a:p>
                  </a:txBody>
                  <a:tcPr marL="0" marR="0" marT="0" marB="0" anchor="b"/>
                </a:tc>
                <a:tc>
                  <a:txBody>
                    <a:bodyPr/>
                    <a:lstStyle/>
                    <a:p>
                      <a:pPr algn="l" fontAlgn="b"/>
                      <a:r>
                        <a:rPr lang="ru-RU" sz="1000" u="none" strike="noStrike">
                          <a:effectLst/>
                        </a:rPr>
                        <a:t> </a:t>
                      </a:r>
                      <a:endParaRPr lang="ru-RU" sz="1000" b="0" i="0" u="none" strike="noStrike">
                        <a:effectLst/>
                        <a:latin typeface="Arial" panose="020B0604020202020204" pitchFamily="34" charset="0"/>
                      </a:endParaRPr>
                    </a:p>
                  </a:txBody>
                  <a:tcPr marL="0" marR="0" marT="0" marB="0" anchor="b"/>
                </a:tc>
                <a:tc>
                  <a:txBody>
                    <a:bodyPr/>
                    <a:lstStyle/>
                    <a:p>
                      <a:pPr algn="l" fontAlgn="b"/>
                      <a:r>
                        <a:rPr lang="ru-RU" sz="1000" u="none" strike="noStrike">
                          <a:effectLst/>
                        </a:rPr>
                        <a:t> </a:t>
                      </a:r>
                      <a:endParaRPr lang="ru-RU" sz="1000" b="0" i="0" u="none" strike="noStrike">
                        <a:effectLst/>
                        <a:latin typeface="Arial" panose="020B0604020202020204" pitchFamily="34" charset="0"/>
                      </a:endParaRPr>
                    </a:p>
                  </a:txBody>
                  <a:tcPr marL="0" marR="0" marT="0" marB="0" anchor="b"/>
                </a:tc>
                <a:tc>
                  <a:txBody>
                    <a:bodyPr/>
                    <a:lstStyle/>
                    <a:p>
                      <a:pPr algn="l" fontAlgn="b"/>
                      <a:r>
                        <a:rPr lang="ru-RU" sz="1000" u="none" strike="noStrike">
                          <a:effectLst/>
                        </a:rPr>
                        <a:t> </a:t>
                      </a:r>
                      <a:endParaRPr lang="ru-RU" sz="1000" b="0" i="0" u="none" strike="noStrike">
                        <a:effectLst/>
                        <a:latin typeface="Arial" panose="020B0604020202020204" pitchFamily="34" charset="0"/>
                      </a:endParaRPr>
                    </a:p>
                  </a:txBody>
                  <a:tcPr marL="0" marR="0" marT="0" marB="0" anchor="b"/>
                </a:tc>
                <a:tc>
                  <a:txBody>
                    <a:bodyPr/>
                    <a:lstStyle/>
                    <a:p>
                      <a:pPr algn="l" fontAlgn="b"/>
                      <a:r>
                        <a:rPr lang="ru-RU" sz="1000" u="none" strike="noStrike">
                          <a:effectLst/>
                        </a:rPr>
                        <a:t> </a:t>
                      </a:r>
                      <a:endParaRPr lang="ru-RU" sz="1000" b="0" i="0" u="none" strike="noStrike">
                        <a:effectLst/>
                        <a:latin typeface="Arial" panose="020B0604020202020204" pitchFamily="34" charset="0"/>
                      </a:endParaRPr>
                    </a:p>
                  </a:txBody>
                  <a:tcPr marL="0" marR="0" marT="0" marB="0" anchor="b"/>
                </a:tc>
                <a:tc>
                  <a:txBody>
                    <a:bodyPr/>
                    <a:lstStyle/>
                    <a:p>
                      <a:pPr algn="l" fontAlgn="b"/>
                      <a:r>
                        <a:rPr lang="ru-RU" sz="1000" u="none" strike="noStrike">
                          <a:effectLst/>
                        </a:rPr>
                        <a:t> </a:t>
                      </a:r>
                      <a:endParaRPr lang="ru-RU" sz="1000" b="0" i="0" u="none" strike="noStrike">
                        <a:effectLst/>
                        <a:latin typeface="Arial" panose="020B0604020202020204" pitchFamily="34" charset="0"/>
                      </a:endParaRPr>
                    </a:p>
                  </a:txBody>
                  <a:tcPr marL="0" marR="0" marT="0" marB="0" anchor="b"/>
                </a:tc>
                <a:tc>
                  <a:txBody>
                    <a:bodyPr/>
                    <a:lstStyle/>
                    <a:p>
                      <a:pPr algn="l" fontAlgn="b"/>
                      <a:r>
                        <a:rPr lang="ru-RU" sz="1000" u="none" strike="noStrike">
                          <a:effectLst/>
                        </a:rPr>
                        <a:t> </a:t>
                      </a:r>
                      <a:endParaRPr lang="ru-RU" sz="1000" b="0" i="0" u="none" strike="noStrike">
                        <a:effectLst/>
                        <a:latin typeface="Arial" panose="020B0604020202020204" pitchFamily="34" charset="0"/>
                      </a:endParaRPr>
                    </a:p>
                  </a:txBody>
                  <a:tcPr marL="0" marR="0" marT="0" marB="0" anchor="b"/>
                </a:tc>
                <a:tc>
                  <a:txBody>
                    <a:bodyPr/>
                    <a:lstStyle/>
                    <a:p>
                      <a:pPr algn="l" fontAlgn="b"/>
                      <a:r>
                        <a:rPr lang="ru-RU" sz="1000" u="none" strike="noStrike">
                          <a:effectLst/>
                        </a:rPr>
                        <a:t> </a:t>
                      </a:r>
                      <a:endParaRPr lang="ru-RU" sz="1000" b="0" i="0" u="none" strike="noStrike">
                        <a:effectLst/>
                        <a:latin typeface="Arial" panose="020B0604020202020204" pitchFamily="34" charset="0"/>
                      </a:endParaRPr>
                    </a:p>
                  </a:txBody>
                  <a:tcPr marL="0" marR="0" marT="0" marB="0" anchor="b"/>
                </a:tc>
                <a:tc>
                  <a:txBody>
                    <a:bodyPr/>
                    <a:lstStyle/>
                    <a:p>
                      <a:pPr algn="l" fontAlgn="b"/>
                      <a:r>
                        <a:rPr lang="ru-RU" sz="1000" u="none" strike="noStrike">
                          <a:effectLst/>
                        </a:rPr>
                        <a:t> </a:t>
                      </a:r>
                      <a:endParaRPr lang="ru-RU" sz="1000" b="0" i="0" u="none" strike="noStrike">
                        <a:effectLst/>
                        <a:latin typeface="Arial" panose="020B0604020202020204" pitchFamily="34" charset="0"/>
                      </a:endParaRPr>
                    </a:p>
                  </a:txBody>
                  <a:tcPr marL="0" marR="0" marT="0" marB="0" anchor="b"/>
                </a:tc>
                <a:tc>
                  <a:txBody>
                    <a:bodyPr/>
                    <a:lstStyle/>
                    <a:p>
                      <a:pPr algn="l" fontAlgn="b"/>
                      <a:r>
                        <a:rPr lang="ru-RU" sz="1000" u="none" strike="noStrike">
                          <a:effectLst/>
                        </a:rPr>
                        <a:t> </a:t>
                      </a:r>
                      <a:endParaRPr lang="ru-RU" sz="1000" b="0" i="0" u="none" strike="noStrike">
                        <a:effectLst/>
                        <a:latin typeface="Arial" panose="020B0604020202020204" pitchFamily="34" charset="0"/>
                      </a:endParaRPr>
                    </a:p>
                  </a:txBody>
                  <a:tcPr marL="0" marR="0" marT="0" marB="0" anchor="b"/>
                </a:tc>
                <a:tc>
                  <a:txBody>
                    <a:bodyPr/>
                    <a:lstStyle/>
                    <a:p>
                      <a:pPr algn="l" fontAlgn="b"/>
                      <a:r>
                        <a:rPr lang="ru-RU" sz="1000" u="none" strike="noStrike">
                          <a:effectLst/>
                        </a:rPr>
                        <a:t> </a:t>
                      </a:r>
                      <a:endParaRPr lang="ru-RU" sz="1000" b="0" i="0" u="none" strike="noStrike">
                        <a:effectLst/>
                        <a:latin typeface="Arial" panose="020B0604020202020204" pitchFamily="34" charset="0"/>
                      </a:endParaRPr>
                    </a:p>
                  </a:txBody>
                  <a:tcPr marL="0" marR="0" marT="0" marB="0" anchor="b"/>
                </a:tc>
                <a:tc>
                  <a:txBody>
                    <a:bodyPr/>
                    <a:lstStyle/>
                    <a:p>
                      <a:pPr algn="l" fontAlgn="b"/>
                      <a:r>
                        <a:rPr lang="ru-RU" sz="1000" u="none" strike="noStrike">
                          <a:effectLst/>
                        </a:rPr>
                        <a:t> </a:t>
                      </a:r>
                      <a:endParaRPr lang="ru-RU" sz="10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2677900268"/>
                  </a:ext>
                </a:extLst>
              </a:tr>
              <a:tr h="198120">
                <a:tc>
                  <a:txBody>
                    <a:bodyPr/>
                    <a:lstStyle/>
                    <a:p>
                      <a:pPr algn="l" fontAlgn="b"/>
                      <a:r>
                        <a:rPr lang="ru-RU" sz="1200" u="none" strike="noStrike">
                          <a:effectLst/>
                        </a:rPr>
                        <a:t>Р.т. №1</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dirty="0">
                          <a:effectLst/>
                        </a:rPr>
                        <a:t>340,0</a:t>
                      </a:r>
                      <a:endParaRPr lang="ru-RU" sz="1000" b="0" i="0" u="none" strike="noStrike" dirty="0">
                        <a:effectLst/>
                        <a:latin typeface="Arial" panose="020B0604020202020204" pitchFamily="34" charset="0"/>
                      </a:endParaRPr>
                    </a:p>
                  </a:txBody>
                  <a:tcPr marL="0" marR="0" marT="0" marB="0"/>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dirty="0">
                          <a:effectLst/>
                        </a:rPr>
                        <a:t> </a:t>
                      </a:r>
                      <a:endParaRPr lang="ru-RU" sz="1200" b="0" i="0" u="none" strike="noStrike" dirty="0">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1010846963"/>
                  </a:ext>
                </a:extLst>
              </a:tr>
              <a:tr h="198120">
                <a:tc>
                  <a:txBody>
                    <a:bodyPr/>
                    <a:lstStyle/>
                    <a:p>
                      <a:pPr algn="l" fontAlgn="b"/>
                      <a:r>
                        <a:rPr lang="ru-RU" sz="1200" u="none" strike="noStrike">
                          <a:effectLst/>
                        </a:rPr>
                        <a:t>Р.т. №3</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51,0</a:t>
                      </a:r>
                      <a:endParaRPr lang="ru-RU" sz="1200" b="0" i="0" u="none" strike="noStrike">
                        <a:effectLst/>
                        <a:latin typeface="Arial" panose="020B0604020202020204" pitchFamily="34" charset="0"/>
                      </a:endParaRPr>
                    </a:p>
                  </a:txBody>
                  <a:tcPr marL="0" marR="0" marT="0" marB="0" anchor="b"/>
                </a:tc>
                <a:tc gridSpan="2">
                  <a:txBody>
                    <a:bodyPr/>
                    <a:lstStyle/>
                    <a:p>
                      <a:pPr algn="ctr" fontAlgn="b"/>
                      <a:endParaRPr lang="ru-RU" sz="1200" b="0" i="0" u="none" strike="noStrike">
                        <a:effectLst/>
                        <a:latin typeface="Arial" panose="020B0604020202020204" pitchFamily="34" charset="0"/>
                      </a:endParaRPr>
                    </a:p>
                  </a:txBody>
                  <a:tcPr marL="0" marR="0" marT="0" marB="0" anchor="b"/>
                </a:tc>
                <a:tc hMerge="1">
                  <a:txBody>
                    <a:bodyPr/>
                    <a:lstStyle/>
                    <a:p>
                      <a:endParaRPr lang="ru-RU"/>
                    </a:p>
                  </a:txBody>
                  <a:tcPr/>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gridSpan="2">
                  <a:txBody>
                    <a:bodyPr/>
                    <a:lstStyle/>
                    <a:p>
                      <a:pPr algn="ctr" fontAlgn="b"/>
                      <a:endParaRPr lang="ru-RU" sz="1200" b="0" i="0" u="none" strike="noStrike">
                        <a:effectLst/>
                        <a:latin typeface="Arial" panose="020B0604020202020204" pitchFamily="34" charset="0"/>
                      </a:endParaRPr>
                    </a:p>
                  </a:txBody>
                  <a:tcPr marL="0" marR="0" marT="0" marB="0" anchor="b"/>
                </a:tc>
                <a:tc hMerge="1">
                  <a:txBody>
                    <a:bodyPr/>
                    <a:lstStyle/>
                    <a:p>
                      <a:endParaRPr lang="ru-RU"/>
                    </a:p>
                  </a:txBody>
                  <a:tcPr/>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3096489637"/>
                  </a:ext>
                </a:extLst>
              </a:tr>
              <a:tr h="198120">
                <a:tc>
                  <a:txBody>
                    <a:bodyPr/>
                    <a:lstStyle/>
                    <a:p>
                      <a:pPr algn="l" fontAlgn="b"/>
                      <a:r>
                        <a:rPr lang="ru-RU" sz="1200" u="none" strike="noStrike">
                          <a:effectLst/>
                        </a:rPr>
                        <a:t>Р.т. №4</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311,0</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gridSpan="4">
                  <a:txBody>
                    <a:bodyPr/>
                    <a:lstStyle/>
                    <a:p>
                      <a:pPr algn="ctr" fontAlgn="b"/>
                      <a:endParaRPr lang="ru-RU" sz="1200" b="0" i="0" u="none" strike="noStrike">
                        <a:effectLst/>
                        <a:latin typeface="Arial" panose="020B0604020202020204" pitchFamily="34" charset="0"/>
                      </a:endParaRPr>
                    </a:p>
                  </a:txBody>
                  <a:tcPr marL="0" marR="0" marT="0" marB="0" anchor="b"/>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2624164722"/>
                  </a:ext>
                </a:extLst>
              </a:tr>
              <a:tr h="198120">
                <a:tc>
                  <a:txBody>
                    <a:bodyPr/>
                    <a:lstStyle/>
                    <a:p>
                      <a:pPr algn="l" fontAlgn="b"/>
                      <a:r>
                        <a:rPr lang="ru-RU" sz="1200" u="none" strike="noStrike">
                          <a:effectLst/>
                        </a:rPr>
                        <a:t>Р.т. №5</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324,0</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gridSpan="4">
                  <a:txBody>
                    <a:bodyPr/>
                    <a:lstStyle/>
                    <a:p>
                      <a:pPr algn="ctr" fontAlgn="b"/>
                      <a:endParaRPr lang="ru-RU" sz="1200" b="0" i="0" u="none" strike="noStrike">
                        <a:effectLst/>
                        <a:latin typeface="Arial" panose="020B0604020202020204" pitchFamily="34" charset="0"/>
                      </a:endParaRPr>
                    </a:p>
                  </a:txBody>
                  <a:tcPr marL="0" marR="0" marT="0" marB="0" anchor="b"/>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313829804"/>
                  </a:ext>
                </a:extLst>
              </a:tr>
              <a:tr h="220980">
                <a:tc rowSpan="2">
                  <a:txBody>
                    <a:bodyPr/>
                    <a:lstStyle/>
                    <a:p>
                      <a:pPr algn="ctr" fontAlgn="b"/>
                      <a:r>
                        <a:rPr lang="ru-RU" sz="1400" u="none" strike="noStrike">
                          <a:effectLst/>
                        </a:rPr>
                        <a:t>Итого участок "Центральный"</a:t>
                      </a:r>
                      <a:endParaRPr lang="ru-RU" sz="14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518490256"/>
                  </a:ext>
                </a:extLst>
              </a:tr>
              <a:tr h="266700">
                <a:tc vMerge="1">
                  <a:txBody>
                    <a:bodyPr/>
                    <a:lstStyle/>
                    <a:p>
                      <a:endParaRPr lang="ru-RU"/>
                    </a:p>
                  </a:txBody>
                  <a:tcPr/>
                </a:tc>
                <a:tc>
                  <a:txBody>
                    <a:bodyPr/>
                    <a:lstStyle/>
                    <a:p>
                      <a:pPr algn="ctr" fontAlgn="b"/>
                      <a:r>
                        <a:rPr lang="ru-RU" sz="1200" u="none" strike="noStrike">
                          <a:effectLst/>
                        </a:rPr>
                        <a:t>1026,0</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90,0</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120,0</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150,0</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150,0</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150,0</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150,0</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150,0</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66,0</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1108872256"/>
                  </a:ext>
                </a:extLst>
              </a:tr>
              <a:tr h="198120">
                <a:tc>
                  <a:txBody>
                    <a:bodyPr/>
                    <a:lstStyle/>
                    <a:p>
                      <a:pPr algn="l" fontAlgn="b"/>
                      <a:r>
                        <a:rPr lang="ru-RU" sz="1000" u="none" strike="noStrike">
                          <a:effectLst/>
                        </a:rPr>
                        <a:t> </a:t>
                      </a:r>
                      <a:endParaRPr lang="ru-RU" sz="10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3874523430"/>
                  </a:ext>
                </a:extLst>
              </a:tr>
              <a:tr h="228600">
                <a:tc>
                  <a:txBody>
                    <a:bodyPr/>
                    <a:lstStyle/>
                    <a:p>
                      <a:pPr algn="l" fontAlgn="b"/>
                      <a:r>
                        <a:rPr lang="ru-RU" sz="1400" u="none" strike="noStrike" dirty="0" err="1">
                          <a:effectLst/>
                        </a:rPr>
                        <a:t>Р.т</a:t>
                      </a:r>
                      <a:r>
                        <a:rPr lang="ru-RU" sz="1400" u="none" strike="noStrike" dirty="0">
                          <a:effectLst/>
                        </a:rPr>
                        <a:t>. №7 </a:t>
                      </a:r>
                      <a:r>
                        <a:rPr lang="ru-RU" sz="1000" u="none" strike="noStrike" dirty="0">
                          <a:effectLst/>
                        </a:rPr>
                        <a:t>(отдельный проект)</a:t>
                      </a:r>
                      <a:endParaRPr lang="ru-RU" sz="1400" b="0" i="0" u="none" strike="noStrike" dirty="0">
                        <a:effectLst/>
                        <a:latin typeface="Arial" panose="020B0604020202020204" pitchFamily="34" charset="0"/>
                      </a:endParaRPr>
                    </a:p>
                  </a:txBody>
                  <a:tcPr marL="0" marR="0" marT="0" marB="0" anchor="b"/>
                </a:tc>
                <a:tc>
                  <a:txBody>
                    <a:bodyPr/>
                    <a:lstStyle/>
                    <a:p>
                      <a:pPr algn="ctr" fontAlgn="b"/>
                      <a:r>
                        <a:rPr lang="ru-RU" sz="1200" u="none" strike="noStrike">
                          <a:effectLst/>
                        </a:rPr>
                        <a:t>400,0</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gridSpan="4">
                  <a:txBody>
                    <a:bodyPr/>
                    <a:lstStyle/>
                    <a:p>
                      <a:pPr algn="ctr" fontAlgn="b"/>
                      <a:endParaRPr lang="ru-RU" sz="1200" b="0" i="0" u="none" strike="noStrike">
                        <a:effectLst/>
                        <a:latin typeface="Arial" panose="020B0604020202020204" pitchFamily="34" charset="0"/>
                      </a:endParaRPr>
                    </a:p>
                  </a:txBody>
                  <a:tcPr marL="0" marR="0" marT="0" marB="0" anchor="b"/>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701199432"/>
                  </a:ext>
                </a:extLst>
              </a:tr>
              <a:tr h="190500">
                <a:tc>
                  <a:txBody>
                    <a:bodyPr/>
                    <a:lstStyle/>
                    <a:p>
                      <a:pPr algn="l" fontAlgn="b"/>
                      <a:r>
                        <a:rPr lang="ru-RU" sz="1000" u="none" strike="noStrike">
                          <a:effectLst/>
                        </a:rPr>
                        <a:t> </a:t>
                      </a:r>
                      <a:endParaRPr lang="ru-RU" sz="10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l"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l"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l"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l"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l"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l"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l"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l"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l"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l"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l"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4201622843"/>
                  </a:ext>
                </a:extLst>
              </a:tr>
              <a:tr h="190500">
                <a:tc rowSpan="2">
                  <a:txBody>
                    <a:bodyPr/>
                    <a:lstStyle/>
                    <a:p>
                      <a:pPr algn="ctr" fontAlgn="b"/>
                      <a:r>
                        <a:rPr lang="ru-RU" sz="1400" u="none" strike="noStrike">
                          <a:effectLst/>
                        </a:rPr>
                        <a:t>Итого по руднику "Шануч"</a:t>
                      </a:r>
                      <a:endParaRPr lang="ru-RU" sz="1400" b="0" i="0" u="none" strike="noStrike">
                        <a:effectLst/>
                        <a:latin typeface="Arial" panose="020B0604020202020204" pitchFamily="34" charset="0"/>
                      </a:endParaRPr>
                    </a:p>
                  </a:txBody>
                  <a:tcPr marL="0" marR="0" marT="0" marB="0" anchor="b"/>
                </a:tc>
                <a:tc rowSpan="2">
                  <a:txBody>
                    <a:bodyPr/>
                    <a:lstStyle/>
                    <a:p>
                      <a:pPr algn="ctr" fontAlgn="b"/>
                      <a:r>
                        <a:rPr lang="ru-RU" sz="1200" u="none" strike="noStrike">
                          <a:effectLst/>
                        </a:rPr>
                        <a:t>1424,0</a:t>
                      </a:r>
                      <a:endParaRPr lang="ru-RU" sz="1200" b="0" i="0" u="none" strike="noStrike">
                        <a:effectLst/>
                        <a:latin typeface="Arial" panose="020B0604020202020204" pitchFamily="34" charset="0"/>
                      </a:endParaRPr>
                    </a:p>
                  </a:txBody>
                  <a:tcPr marL="0" marR="0" marT="0" marB="0" anchor="b"/>
                </a:tc>
                <a:tc>
                  <a:txBody>
                    <a:bodyPr/>
                    <a:lstStyle/>
                    <a:p>
                      <a:pPr algn="l"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l"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l" fontAlgn="b"/>
                      <a:endParaRPr lang="ru-RU" sz="1200" b="0" i="0" u="none" strike="noStrike">
                        <a:effectLst/>
                        <a:latin typeface="Arial" panose="020B0604020202020204" pitchFamily="34" charset="0"/>
                      </a:endParaRPr>
                    </a:p>
                  </a:txBody>
                  <a:tcPr marL="0" marR="0" marT="0" marB="0" anchor="b"/>
                </a:tc>
                <a:tc>
                  <a:txBody>
                    <a:bodyPr/>
                    <a:lstStyle/>
                    <a:p>
                      <a:pPr algn="l"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l"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l"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l"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l"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l"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l"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tc>
                  <a:txBody>
                    <a:bodyPr/>
                    <a:lstStyle/>
                    <a:p>
                      <a:pPr algn="l" fontAlgn="b"/>
                      <a:r>
                        <a:rPr lang="ru-RU" sz="1200" u="none" strike="noStrike">
                          <a:effectLst/>
                        </a:rPr>
                        <a:t> </a:t>
                      </a:r>
                      <a:endParaRPr lang="ru-RU" sz="12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val="926002352"/>
                  </a:ext>
                </a:extLst>
              </a:tr>
              <a:tr h="350520">
                <a:tc vMerge="1">
                  <a:txBody>
                    <a:bodyPr/>
                    <a:lstStyle/>
                    <a:p>
                      <a:endParaRPr lang="ru-RU"/>
                    </a:p>
                  </a:txBody>
                  <a:tcPr/>
                </a:tc>
                <a:tc vMerge="1">
                  <a:txBody>
                    <a:bodyPr/>
                    <a:lstStyle/>
                    <a:p>
                      <a:endParaRPr lang="ru-RU"/>
                    </a:p>
                  </a:txBody>
                  <a:tcPr/>
                </a:tc>
                <a:tc>
                  <a:txBody>
                    <a:bodyPr/>
                    <a:lstStyle/>
                    <a:p>
                      <a:pPr algn="ctr" fontAlgn="b"/>
                      <a:r>
                        <a:rPr lang="ru-RU" sz="1200" u="none" strike="noStrike">
                          <a:effectLst/>
                        </a:rPr>
                        <a:t>90,0</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120,0</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150,0</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150,0</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150,0</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150,0</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150,0</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150,0</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150,0</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a:effectLst/>
                        </a:rPr>
                        <a:t>120,0</a:t>
                      </a:r>
                      <a:endParaRPr lang="ru-RU" sz="1200" b="0" i="0" u="none" strike="noStrike">
                        <a:effectLst/>
                        <a:latin typeface="Arial" panose="020B0604020202020204" pitchFamily="34" charset="0"/>
                      </a:endParaRPr>
                    </a:p>
                  </a:txBody>
                  <a:tcPr marL="0" marR="0" marT="0" marB="0" anchor="b"/>
                </a:tc>
                <a:tc>
                  <a:txBody>
                    <a:bodyPr/>
                    <a:lstStyle/>
                    <a:p>
                      <a:pPr algn="ctr" fontAlgn="b"/>
                      <a:r>
                        <a:rPr lang="ru-RU" sz="1200" u="none" strike="noStrike" dirty="0">
                          <a:effectLst/>
                        </a:rPr>
                        <a:t>46,0</a:t>
                      </a:r>
                      <a:endParaRPr lang="ru-RU" sz="12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val="3579639882"/>
                  </a:ext>
                </a:extLst>
              </a:tr>
            </a:tbl>
          </a:graphicData>
        </a:graphic>
      </p:graphicFrame>
      <p:cxnSp>
        <p:nvCxnSpPr>
          <p:cNvPr id="39" name="Прямая соединительная линия 38">
            <a:extLst>
              <a:ext uri="{FF2B5EF4-FFF2-40B4-BE49-F238E27FC236}">
                <a16:creationId xmlns:a16="http://schemas.microsoft.com/office/drawing/2014/main" id="{12C3BCEF-0E03-4D50-AD20-347124EF853D}"/>
              </a:ext>
            </a:extLst>
          </p:cNvPr>
          <p:cNvCxnSpPr/>
          <p:nvPr/>
        </p:nvCxnSpPr>
        <p:spPr>
          <a:xfrm flipH="1" flipV="1">
            <a:off x="7661499" y="1466058"/>
            <a:ext cx="2108200" cy="0"/>
          </a:xfrm>
          <a:prstGeom prst="line">
            <a:avLst/>
          </a:prstGeom>
          <a:ln w="508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0" name="Прямая соединительная линия 39">
            <a:extLst>
              <a:ext uri="{FF2B5EF4-FFF2-40B4-BE49-F238E27FC236}">
                <a16:creationId xmlns:a16="http://schemas.microsoft.com/office/drawing/2014/main" id="{04C001C9-801C-4E35-A654-A002F1C6D22B}"/>
              </a:ext>
            </a:extLst>
          </p:cNvPr>
          <p:cNvCxnSpPr/>
          <p:nvPr/>
        </p:nvCxnSpPr>
        <p:spPr>
          <a:xfrm>
            <a:off x="4051527" y="1661451"/>
            <a:ext cx="288925"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a:extLst>
              <a:ext uri="{FF2B5EF4-FFF2-40B4-BE49-F238E27FC236}">
                <a16:creationId xmlns:a16="http://schemas.microsoft.com/office/drawing/2014/main" id="{69DB36AF-9E42-439F-AC3A-277A0F52D192}"/>
              </a:ext>
            </a:extLst>
          </p:cNvPr>
          <p:cNvCxnSpPr/>
          <p:nvPr/>
        </p:nvCxnSpPr>
        <p:spPr>
          <a:xfrm>
            <a:off x="7742464" y="1661451"/>
            <a:ext cx="288925"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a:extLst>
              <a:ext uri="{FF2B5EF4-FFF2-40B4-BE49-F238E27FC236}">
                <a16:creationId xmlns:a16="http://schemas.microsoft.com/office/drawing/2014/main" id="{29C5F64D-9310-484D-A5C8-44593CF9E8F3}"/>
              </a:ext>
            </a:extLst>
          </p:cNvPr>
          <p:cNvCxnSpPr/>
          <p:nvPr/>
        </p:nvCxnSpPr>
        <p:spPr>
          <a:xfrm flipH="1" flipV="1">
            <a:off x="5924776" y="1856714"/>
            <a:ext cx="2106613" cy="0"/>
          </a:xfrm>
          <a:prstGeom prst="line">
            <a:avLst/>
          </a:prstGeom>
          <a:ln w="508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3" name="Прямая соединительная линия 42">
            <a:extLst>
              <a:ext uri="{FF2B5EF4-FFF2-40B4-BE49-F238E27FC236}">
                <a16:creationId xmlns:a16="http://schemas.microsoft.com/office/drawing/2014/main" id="{925E6793-35DC-480C-B13C-60315A677F88}"/>
              </a:ext>
            </a:extLst>
          </p:cNvPr>
          <p:cNvCxnSpPr/>
          <p:nvPr/>
        </p:nvCxnSpPr>
        <p:spPr>
          <a:xfrm flipH="1" flipV="1">
            <a:off x="4759097" y="2056739"/>
            <a:ext cx="2106613" cy="0"/>
          </a:xfrm>
          <a:prstGeom prst="line">
            <a:avLst/>
          </a:prstGeom>
          <a:ln w="508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4" name="Прямая соединительная линия 43">
            <a:extLst>
              <a:ext uri="{FF2B5EF4-FFF2-40B4-BE49-F238E27FC236}">
                <a16:creationId xmlns:a16="http://schemas.microsoft.com/office/drawing/2014/main" id="{19F9BFD2-3D5E-4DF4-BEA1-C14AD6DDFA4C}"/>
              </a:ext>
            </a:extLst>
          </p:cNvPr>
          <p:cNvCxnSpPr/>
          <p:nvPr/>
        </p:nvCxnSpPr>
        <p:spPr>
          <a:xfrm flipV="1">
            <a:off x="7544027" y="2964789"/>
            <a:ext cx="161925"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a:extLst>
              <a:ext uri="{FF2B5EF4-FFF2-40B4-BE49-F238E27FC236}">
                <a16:creationId xmlns:a16="http://schemas.microsoft.com/office/drawing/2014/main" id="{4A1858C5-4BFB-4AC4-B665-4303314E5D0E}"/>
              </a:ext>
            </a:extLst>
          </p:cNvPr>
          <p:cNvCxnSpPr/>
          <p:nvPr/>
        </p:nvCxnSpPr>
        <p:spPr>
          <a:xfrm flipV="1">
            <a:off x="7778977" y="2964789"/>
            <a:ext cx="163512"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a:extLst>
              <a:ext uri="{FF2B5EF4-FFF2-40B4-BE49-F238E27FC236}">
                <a16:creationId xmlns:a16="http://schemas.microsoft.com/office/drawing/2014/main" id="{D47C0D0D-88A6-4A61-863A-255FC3881D2D}"/>
              </a:ext>
            </a:extLst>
          </p:cNvPr>
          <p:cNvCxnSpPr/>
          <p:nvPr/>
        </p:nvCxnSpPr>
        <p:spPr>
          <a:xfrm flipV="1">
            <a:off x="8031389" y="2971139"/>
            <a:ext cx="163513"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a:extLst>
              <a:ext uri="{FF2B5EF4-FFF2-40B4-BE49-F238E27FC236}">
                <a16:creationId xmlns:a16="http://schemas.microsoft.com/office/drawing/2014/main" id="{1738BD66-5E01-4DF7-A189-56DB23CC1941}"/>
              </a:ext>
            </a:extLst>
          </p:cNvPr>
          <p:cNvCxnSpPr/>
          <p:nvPr/>
        </p:nvCxnSpPr>
        <p:spPr>
          <a:xfrm flipV="1">
            <a:off x="8283802" y="2975901"/>
            <a:ext cx="163512"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a:extLst>
              <a:ext uri="{FF2B5EF4-FFF2-40B4-BE49-F238E27FC236}">
                <a16:creationId xmlns:a16="http://schemas.microsoft.com/office/drawing/2014/main" id="{42518FDB-C329-4286-976D-829BEA2036E2}"/>
              </a:ext>
            </a:extLst>
          </p:cNvPr>
          <p:cNvCxnSpPr/>
          <p:nvPr/>
        </p:nvCxnSpPr>
        <p:spPr>
          <a:xfrm flipV="1">
            <a:off x="8499702" y="2971139"/>
            <a:ext cx="163512"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a:extLst>
              <a:ext uri="{FF2B5EF4-FFF2-40B4-BE49-F238E27FC236}">
                <a16:creationId xmlns:a16="http://schemas.microsoft.com/office/drawing/2014/main" id="{7E00A16A-7FE7-4EF5-B810-F0F94CDFC183}"/>
              </a:ext>
            </a:extLst>
          </p:cNvPr>
          <p:cNvCxnSpPr/>
          <p:nvPr/>
        </p:nvCxnSpPr>
        <p:spPr>
          <a:xfrm flipV="1">
            <a:off x="8772752" y="2964789"/>
            <a:ext cx="163512"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a:extLst>
              <a:ext uri="{FF2B5EF4-FFF2-40B4-BE49-F238E27FC236}">
                <a16:creationId xmlns:a16="http://schemas.microsoft.com/office/drawing/2014/main" id="{9B4D06B6-1829-405F-A990-422953766587}"/>
              </a:ext>
            </a:extLst>
          </p:cNvPr>
          <p:cNvCxnSpPr/>
          <p:nvPr/>
        </p:nvCxnSpPr>
        <p:spPr>
          <a:xfrm flipV="1">
            <a:off x="8998177" y="2964789"/>
            <a:ext cx="163512"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a:extLst>
              <a:ext uri="{FF2B5EF4-FFF2-40B4-BE49-F238E27FC236}">
                <a16:creationId xmlns:a16="http://schemas.microsoft.com/office/drawing/2014/main" id="{6D95A01D-1210-4DB4-862E-02A67E85A9B5}"/>
              </a:ext>
            </a:extLst>
          </p:cNvPr>
          <p:cNvCxnSpPr/>
          <p:nvPr/>
        </p:nvCxnSpPr>
        <p:spPr>
          <a:xfrm flipV="1">
            <a:off x="9209314" y="2964789"/>
            <a:ext cx="163513"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1696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ABBD1041-E047-46D4-B880-86946440C652}"/>
              </a:ext>
            </a:extLst>
          </p:cNvPr>
          <p:cNvSpPr/>
          <p:nvPr/>
        </p:nvSpPr>
        <p:spPr>
          <a:xfrm>
            <a:off x="5027237" y="294305"/>
            <a:ext cx="6163867" cy="369332"/>
          </a:xfrm>
          <a:prstGeom prst="rect">
            <a:avLst/>
          </a:prstGeom>
        </p:spPr>
        <p:txBody>
          <a:bodyPr wrap="none">
            <a:spAutoFit/>
          </a:bodyPr>
          <a:lstStyle/>
          <a:p>
            <a:pPr algn="r"/>
            <a:r>
              <a:rPr lang="ru-RU" dirty="0">
                <a:latin typeface="Arial Black" pitchFamily="34" charset="0"/>
              </a:rPr>
              <a:t>Ситуационный план существующего рудника</a:t>
            </a:r>
          </a:p>
        </p:txBody>
      </p:sp>
      <p:pic>
        <p:nvPicPr>
          <p:cNvPr id="22" name="Рисунок 21">
            <a:extLst>
              <a:ext uri="{FF2B5EF4-FFF2-40B4-BE49-F238E27FC236}">
                <a16:creationId xmlns:a16="http://schemas.microsoft.com/office/drawing/2014/main" id="{8977F30A-7E45-4E8C-A778-6569B491835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l="16138" t="4811" r="24660" b="28410"/>
          <a:stretch/>
        </p:blipFill>
        <p:spPr>
          <a:xfrm>
            <a:off x="179512" y="836712"/>
            <a:ext cx="8673372" cy="4608512"/>
          </a:xfrm>
          <a:prstGeom prst="rect">
            <a:avLst/>
          </a:prstGeom>
        </p:spPr>
      </p:pic>
      <p:pic>
        <p:nvPicPr>
          <p:cNvPr id="23" name="Рисунок 22">
            <a:extLst>
              <a:ext uri="{FF2B5EF4-FFF2-40B4-BE49-F238E27FC236}">
                <a16:creationId xmlns:a16="http://schemas.microsoft.com/office/drawing/2014/main" id="{6A808ADE-25CB-4B53-B298-93E6C194123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4272" t="2828" r="650" b="65687"/>
          <a:stretch/>
        </p:blipFill>
        <p:spPr>
          <a:xfrm>
            <a:off x="8532642" y="836712"/>
            <a:ext cx="3106091" cy="3055072"/>
          </a:xfrm>
          <a:prstGeom prst="rect">
            <a:avLst/>
          </a:prstGeom>
        </p:spPr>
      </p:pic>
      <p:pic>
        <p:nvPicPr>
          <p:cNvPr id="24" name="Рисунок 23">
            <a:extLst>
              <a:ext uri="{FF2B5EF4-FFF2-40B4-BE49-F238E27FC236}">
                <a16:creationId xmlns:a16="http://schemas.microsoft.com/office/drawing/2014/main" id="{A6974C8B-0AB2-4A1C-A591-D6094B9990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4272" t="35728" r="3432" b="47990"/>
          <a:stretch/>
        </p:blipFill>
        <p:spPr>
          <a:xfrm>
            <a:off x="9030542" y="4044576"/>
            <a:ext cx="2430533" cy="1516023"/>
          </a:xfrm>
          <a:prstGeom prst="rect">
            <a:avLst/>
          </a:prstGeom>
        </p:spPr>
      </p:pic>
    </p:spTree>
    <p:extLst>
      <p:ext uri="{BB962C8B-B14F-4D97-AF65-F5344CB8AC3E}">
        <p14:creationId xmlns:p14="http://schemas.microsoft.com/office/powerpoint/2010/main" val="439435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7FEA42F9-9C68-42D9-B65F-0400350024B7}"/>
              </a:ext>
            </a:extLst>
          </p:cNvPr>
          <p:cNvSpPr>
            <a:spLocks noChangeArrowheads="1"/>
          </p:cNvSpPr>
          <p:nvPr/>
        </p:nvSpPr>
        <p:spPr bwMode="auto">
          <a:xfrm>
            <a:off x="7405234" y="312284"/>
            <a:ext cx="2952750" cy="1008062"/>
          </a:xfrm>
          <a:prstGeom prst="rect">
            <a:avLst/>
          </a:prstGeom>
          <a:solidFill>
            <a:srgbClr val="C9E7A7"/>
          </a:solidFill>
          <a:ln w="25400" algn="ctr">
            <a:solidFill>
              <a:srgbClr val="00FF00"/>
            </a:solidFill>
            <a:prstDash val="sysDash"/>
            <a:miter lim="800000"/>
            <a:headEnd/>
            <a:tailEnd/>
          </a:ln>
        </p:spPr>
        <p:txBody>
          <a:bodyPr anchor="ctr"/>
          <a:lstStyle/>
          <a:p>
            <a:pPr algn="ctr"/>
            <a:r>
              <a:rPr lang="ru-RU" sz="1000" i="1" dirty="0">
                <a:solidFill>
                  <a:srgbClr val="452E1F"/>
                </a:solidFill>
              </a:rPr>
              <a:t>Применение нейтрализаторов выхлопных газов и пылеподавления. Производственный экологический контроль (ПЭК)</a:t>
            </a:r>
          </a:p>
        </p:txBody>
      </p:sp>
      <p:sp>
        <p:nvSpPr>
          <p:cNvPr id="7" name="Прямоугольник 6">
            <a:extLst>
              <a:ext uri="{FF2B5EF4-FFF2-40B4-BE49-F238E27FC236}">
                <a16:creationId xmlns:a16="http://schemas.microsoft.com/office/drawing/2014/main" id="{A40F6975-951C-4203-BE00-0E2AD5CA8FA1}"/>
              </a:ext>
            </a:extLst>
          </p:cNvPr>
          <p:cNvSpPr>
            <a:spLocks noChangeArrowheads="1"/>
          </p:cNvSpPr>
          <p:nvPr/>
        </p:nvSpPr>
        <p:spPr bwMode="auto">
          <a:xfrm>
            <a:off x="7405234" y="1320346"/>
            <a:ext cx="2951162" cy="863600"/>
          </a:xfrm>
          <a:prstGeom prst="rect">
            <a:avLst/>
          </a:prstGeom>
          <a:solidFill>
            <a:srgbClr val="C9E7A7"/>
          </a:solidFill>
          <a:ln w="25400" algn="ctr">
            <a:solidFill>
              <a:srgbClr val="00FF00"/>
            </a:solidFill>
            <a:prstDash val="sysDash"/>
            <a:miter lim="800000"/>
            <a:headEnd/>
            <a:tailEnd/>
          </a:ln>
        </p:spPr>
        <p:txBody>
          <a:bodyPr anchor="ctr"/>
          <a:lstStyle/>
          <a:p>
            <a:pPr algn="ctr"/>
            <a:r>
              <a:rPr lang="ru-RU" sz="1000" i="1" dirty="0">
                <a:solidFill>
                  <a:srgbClr val="452E1F"/>
                </a:solidFill>
              </a:rPr>
              <a:t>Рациональное использование земельных ресурсов. Снятие плодородного слоя почвы. Рекультивация нарушенных земель</a:t>
            </a:r>
          </a:p>
        </p:txBody>
      </p:sp>
      <p:sp>
        <p:nvSpPr>
          <p:cNvPr id="8" name="Прямоугольник 7">
            <a:extLst>
              <a:ext uri="{FF2B5EF4-FFF2-40B4-BE49-F238E27FC236}">
                <a16:creationId xmlns:a16="http://schemas.microsoft.com/office/drawing/2014/main" id="{2474DDEC-1A29-4A29-8F09-059D5E344298}"/>
              </a:ext>
            </a:extLst>
          </p:cNvPr>
          <p:cNvSpPr>
            <a:spLocks noChangeArrowheads="1"/>
          </p:cNvSpPr>
          <p:nvPr/>
        </p:nvSpPr>
        <p:spPr bwMode="auto">
          <a:xfrm>
            <a:off x="7405234" y="3049134"/>
            <a:ext cx="2987675" cy="792162"/>
          </a:xfrm>
          <a:prstGeom prst="rect">
            <a:avLst/>
          </a:prstGeom>
          <a:solidFill>
            <a:srgbClr val="C9E7A7"/>
          </a:solidFill>
          <a:ln w="25400" algn="ctr">
            <a:solidFill>
              <a:srgbClr val="00FF00"/>
            </a:solidFill>
            <a:prstDash val="sysDash"/>
            <a:miter lim="800000"/>
            <a:headEnd/>
            <a:tailEnd/>
          </a:ln>
        </p:spPr>
        <p:txBody>
          <a:bodyPr anchor="ctr"/>
          <a:lstStyle/>
          <a:p>
            <a:pPr algn="ctr"/>
            <a:r>
              <a:rPr lang="ru-RU" sz="1000" i="1" dirty="0">
                <a:solidFill>
                  <a:srgbClr val="452E1F"/>
                </a:solidFill>
              </a:rPr>
              <a:t>Использование системы сбора </a:t>
            </a:r>
            <a:r>
              <a:rPr lang="ru-RU" sz="900" i="1" dirty="0">
                <a:solidFill>
                  <a:srgbClr val="452E1F"/>
                </a:solidFill>
              </a:rPr>
              <a:t>и </a:t>
            </a:r>
            <a:r>
              <a:rPr lang="ru-RU" sz="1000" i="1" dirty="0">
                <a:solidFill>
                  <a:srgbClr val="452E1F"/>
                </a:solidFill>
              </a:rPr>
              <a:t>очистки всех типов сточных вод. Обустройство очистных сооружений шахтных вод. ПЭК</a:t>
            </a:r>
            <a:endParaRPr lang="ru-RU" sz="900" dirty="0">
              <a:solidFill>
                <a:srgbClr val="452E1F"/>
              </a:solidFill>
            </a:endParaRPr>
          </a:p>
        </p:txBody>
      </p:sp>
      <p:sp>
        <p:nvSpPr>
          <p:cNvPr id="9" name="Прямоугольник 8">
            <a:extLst>
              <a:ext uri="{FF2B5EF4-FFF2-40B4-BE49-F238E27FC236}">
                <a16:creationId xmlns:a16="http://schemas.microsoft.com/office/drawing/2014/main" id="{EA1A9A03-634D-46E4-873E-890922753957}"/>
              </a:ext>
            </a:extLst>
          </p:cNvPr>
          <p:cNvSpPr>
            <a:spLocks noChangeArrowheads="1"/>
          </p:cNvSpPr>
          <p:nvPr/>
        </p:nvSpPr>
        <p:spPr bwMode="auto">
          <a:xfrm>
            <a:off x="7405234" y="2183946"/>
            <a:ext cx="2952750" cy="865188"/>
          </a:xfrm>
          <a:prstGeom prst="rect">
            <a:avLst/>
          </a:prstGeom>
          <a:solidFill>
            <a:srgbClr val="C9E7A7"/>
          </a:solidFill>
          <a:ln w="25400" algn="ctr">
            <a:solidFill>
              <a:srgbClr val="00FF00"/>
            </a:solidFill>
            <a:prstDash val="sysDash"/>
            <a:miter lim="800000"/>
            <a:headEnd/>
            <a:tailEnd/>
          </a:ln>
        </p:spPr>
        <p:txBody>
          <a:bodyPr anchor="ctr"/>
          <a:lstStyle/>
          <a:p>
            <a:pPr algn="ctr"/>
            <a:r>
              <a:rPr lang="ru-RU" sz="1000" i="1" dirty="0">
                <a:solidFill>
                  <a:srgbClr val="452E1F"/>
                </a:solidFill>
              </a:rPr>
              <a:t>Использование шахтных вод для производственного водоснабжения. ПЭК</a:t>
            </a:r>
          </a:p>
        </p:txBody>
      </p:sp>
      <p:sp>
        <p:nvSpPr>
          <p:cNvPr id="10" name="Прямоугольник 9">
            <a:extLst>
              <a:ext uri="{FF2B5EF4-FFF2-40B4-BE49-F238E27FC236}">
                <a16:creationId xmlns:a16="http://schemas.microsoft.com/office/drawing/2014/main" id="{685521D0-37A9-452C-98A4-C5FEA0A3D825}"/>
              </a:ext>
            </a:extLst>
          </p:cNvPr>
          <p:cNvSpPr>
            <a:spLocks noChangeArrowheads="1"/>
          </p:cNvSpPr>
          <p:nvPr/>
        </p:nvSpPr>
        <p:spPr bwMode="auto">
          <a:xfrm>
            <a:off x="7405234" y="3841296"/>
            <a:ext cx="3008312" cy="863600"/>
          </a:xfrm>
          <a:prstGeom prst="rect">
            <a:avLst/>
          </a:prstGeom>
          <a:solidFill>
            <a:srgbClr val="C9E7A7"/>
          </a:solidFill>
          <a:ln w="25400" algn="ctr">
            <a:solidFill>
              <a:srgbClr val="00FF00"/>
            </a:solidFill>
            <a:prstDash val="sysDash"/>
            <a:miter lim="800000"/>
            <a:headEnd/>
            <a:tailEnd/>
          </a:ln>
        </p:spPr>
        <p:txBody>
          <a:bodyPr anchor="ctr"/>
          <a:lstStyle/>
          <a:p>
            <a:pPr algn="ctr"/>
            <a:r>
              <a:rPr lang="ru-RU" sz="1000" i="1" dirty="0">
                <a:solidFill>
                  <a:srgbClr val="452E1F"/>
                </a:solidFill>
              </a:rPr>
              <a:t>Максимальное использование действующей на предприятии системы обращения с отходами. ПЭК</a:t>
            </a:r>
          </a:p>
        </p:txBody>
      </p:sp>
      <p:sp>
        <p:nvSpPr>
          <p:cNvPr id="11" name="Прямоугольник 10">
            <a:extLst>
              <a:ext uri="{FF2B5EF4-FFF2-40B4-BE49-F238E27FC236}">
                <a16:creationId xmlns:a16="http://schemas.microsoft.com/office/drawing/2014/main" id="{73ED1917-2280-481A-BE2D-E26B7D0B2B1F}"/>
              </a:ext>
            </a:extLst>
          </p:cNvPr>
          <p:cNvSpPr>
            <a:spLocks noChangeArrowheads="1"/>
          </p:cNvSpPr>
          <p:nvPr/>
        </p:nvSpPr>
        <p:spPr bwMode="auto">
          <a:xfrm>
            <a:off x="7405234" y="4704896"/>
            <a:ext cx="3008312" cy="863600"/>
          </a:xfrm>
          <a:prstGeom prst="rect">
            <a:avLst/>
          </a:prstGeom>
          <a:solidFill>
            <a:srgbClr val="C9E7A7"/>
          </a:solidFill>
          <a:ln w="25400" algn="ctr">
            <a:solidFill>
              <a:srgbClr val="00FF00"/>
            </a:solidFill>
            <a:prstDash val="sysDash"/>
            <a:miter lim="800000"/>
            <a:headEnd/>
            <a:tailEnd/>
          </a:ln>
        </p:spPr>
        <p:txBody>
          <a:bodyPr anchor="ctr"/>
          <a:lstStyle/>
          <a:p>
            <a:pPr algn="ctr"/>
            <a:r>
              <a:rPr lang="ru-RU" sz="1000" i="1" dirty="0">
                <a:solidFill>
                  <a:srgbClr val="452E1F"/>
                </a:solidFill>
              </a:rPr>
              <a:t>Выполнение всего комплекса природоохранных мероприятий. Рекультивация нарушенных земель.</a:t>
            </a:r>
          </a:p>
        </p:txBody>
      </p:sp>
      <p:sp>
        <p:nvSpPr>
          <p:cNvPr id="12" name="Скругленный прямоугольник 24">
            <a:extLst>
              <a:ext uri="{FF2B5EF4-FFF2-40B4-BE49-F238E27FC236}">
                <a16:creationId xmlns:a16="http://schemas.microsoft.com/office/drawing/2014/main" id="{77C8FF27-90C6-4324-9ADD-5607260478C8}"/>
              </a:ext>
            </a:extLst>
          </p:cNvPr>
          <p:cNvSpPr/>
          <p:nvPr/>
        </p:nvSpPr>
        <p:spPr>
          <a:xfrm>
            <a:off x="1644196" y="312284"/>
            <a:ext cx="2054225" cy="887412"/>
          </a:xfrm>
          <a:prstGeom prst="roundRect">
            <a:avLst/>
          </a:prstGeom>
          <a:solidFill>
            <a:srgbClr val="FFCC66"/>
          </a:solidFill>
          <a:ln w="25400" cap="flat" cmpd="sng" algn="ctr">
            <a:solidFill>
              <a:srgbClr val="FFFFFF"/>
            </a:solidFill>
            <a:prstDash val="solid"/>
          </a:ln>
          <a:effectLst/>
        </p:spPr>
        <p:txBody>
          <a:bodyPr anchor="ctr"/>
          <a:lstStyle/>
          <a:p>
            <a:pPr eaLnBrk="0" hangingPunct="0"/>
            <a:r>
              <a:rPr lang="ru-RU" sz="1000" i="1" dirty="0">
                <a:solidFill>
                  <a:srgbClr val="452E1F"/>
                </a:solidFill>
              </a:rPr>
              <a:t>Нормируемые территории</a:t>
            </a:r>
          </a:p>
        </p:txBody>
      </p:sp>
      <p:sp>
        <p:nvSpPr>
          <p:cNvPr id="13" name="TextBox 3">
            <a:extLst>
              <a:ext uri="{FF2B5EF4-FFF2-40B4-BE49-F238E27FC236}">
                <a16:creationId xmlns:a16="http://schemas.microsoft.com/office/drawing/2014/main" id="{A44854D6-E5AD-49D5-B5AC-54BBC224FA48}"/>
              </a:ext>
            </a:extLst>
          </p:cNvPr>
          <p:cNvSpPr txBox="1">
            <a:spLocks noChangeArrowheads="1"/>
          </p:cNvSpPr>
          <p:nvPr/>
        </p:nvSpPr>
        <p:spPr bwMode="auto">
          <a:xfrm>
            <a:off x="1179059" y="8655"/>
            <a:ext cx="9488941" cy="338554"/>
          </a:xfrm>
          <a:prstGeom prst="rect">
            <a:avLst/>
          </a:prstGeom>
          <a:noFill/>
          <a:ln w="9525">
            <a:noFill/>
            <a:miter lim="800000"/>
            <a:headEnd/>
            <a:tailEnd/>
          </a:ln>
        </p:spPr>
        <p:txBody>
          <a:bodyPr wrap="square">
            <a:spAutoFit/>
          </a:bodyPr>
          <a:lstStyle/>
          <a:p>
            <a:pPr algn="r"/>
            <a:r>
              <a:rPr lang="ru-RU" sz="1600" dirty="0">
                <a:latin typeface="Arial Black" pitchFamily="34" charset="0"/>
              </a:rPr>
              <a:t>Природные и социальные ограничения для территории реализации проекта</a:t>
            </a:r>
          </a:p>
        </p:txBody>
      </p:sp>
      <p:sp>
        <p:nvSpPr>
          <p:cNvPr id="14" name="Стрелка вправо 7">
            <a:extLst>
              <a:ext uri="{FF2B5EF4-FFF2-40B4-BE49-F238E27FC236}">
                <a16:creationId xmlns:a16="http://schemas.microsoft.com/office/drawing/2014/main" id="{AB830564-EA5D-48CC-8202-D6268C3EB0EB}"/>
              </a:ext>
            </a:extLst>
          </p:cNvPr>
          <p:cNvSpPr>
            <a:spLocks noChangeArrowheads="1"/>
          </p:cNvSpPr>
          <p:nvPr/>
        </p:nvSpPr>
        <p:spPr bwMode="auto">
          <a:xfrm>
            <a:off x="3733346" y="2976109"/>
            <a:ext cx="3671888" cy="838200"/>
          </a:xfrm>
          <a:prstGeom prst="rightArrow">
            <a:avLst>
              <a:gd name="adj1" fmla="val 71704"/>
              <a:gd name="adj2" fmla="val 31091"/>
            </a:avLst>
          </a:prstGeom>
          <a:solidFill>
            <a:srgbClr val="FFCDCD"/>
          </a:solidFill>
          <a:ln w="25400" algn="ctr">
            <a:solidFill>
              <a:schemeClr val="bg2"/>
            </a:solidFill>
            <a:prstDash val="dash"/>
            <a:miter lim="800000"/>
            <a:headEnd/>
            <a:tailEnd/>
          </a:ln>
        </p:spPr>
        <p:txBody>
          <a:bodyPr anchor="ctr"/>
          <a:lstStyle/>
          <a:p>
            <a:pPr lvl="0" algn="ctr"/>
            <a:r>
              <a:rPr lang="ru-RU" sz="1200" i="1" dirty="0">
                <a:solidFill>
                  <a:srgbClr val="FF0000"/>
                </a:solidFill>
              </a:rPr>
              <a:t>Высокая степень влияния</a:t>
            </a:r>
          </a:p>
          <a:p>
            <a:pPr algn="ctr"/>
            <a:r>
              <a:rPr lang="ru-RU" sz="1000" i="1" dirty="0">
                <a:solidFill>
                  <a:srgbClr val="452E1F"/>
                </a:solidFill>
              </a:rPr>
              <a:t>Увеличение объема образования шахтных вод </a:t>
            </a:r>
          </a:p>
        </p:txBody>
      </p:sp>
      <p:sp>
        <p:nvSpPr>
          <p:cNvPr id="15" name="Стрелка вправо 8">
            <a:extLst>
              <a:ext uri="{FF2B5EF4-FFF2-40B4-BE49-F238E27FC236}">
                <a16:creationId xmlns:a16="http://schemas.microsoft.com/office/drawing/2014/main" id="{0587E1AC-FB23-40B8-832A-700F8B3BBD8E}"/>
              </a:ext>
            </a:extLst>
          </p:cNvPr>
          <p:cNvSpPr>
            <a:spLocks noChangeArrowheads="1"/>
          </p:cNvSpPr>
          <p:nvPr/>
        </p:nvSpPr>
        <p:spPr bwMode="auto">
          <a:xfrm>
            <a:off x="3733346" y="2112509"/>
            <a:ext cx="3671888" cy="862012"/>
          </a:xfrm>
          <a:prstGeom prst="rightArrow">
            <a:avLst>
              <a:gd name="adj1" fmla="val 71704"/>
              <a:gd name="adj2" fmla="val 30981"/>
            </a:avLst>
          </a:prstGeom>
          <a:solidFill>
            <a:srgbClr val="C9E7A7"/>
          </a:solidFill>
          <a:ln w="25400" algn="ctr">
            <a:solidFill>
              <a:schemeClr val="bg2"/>
            </a:solidFill>
            <a:prstDash val="dash"/>
            <a:miter lim="800000"/>
            <a:headEnd/>
            <a:tailEnd/>
          </a:ln>
        </p:spPr>
        <p:txBody>
          <a:bodyPr anchor="ctr"/>
          <a:lstStyle/>
          <a:p>
            <a:pPr lvl="0" algn="ctr"/>
            <a:r>
              <a:rPr lang="ru-RU" sz="1200" i="1" dirty="0">
                <a:solidFill>
                  <a:srgbClr val="00B050"/>
                </a:solidFill>
              </a:rPr>
              <a:t>Низкая степень влияния</a:t>
            </a:r>
          </a:p>
          <a:p>
            <a:pPr algn="ctr"/>
            <a:r>
              <a:rPr lang="ru-RU" sz="1000" i="1" dirty="0">
                <a:solidFill>
                  <a:srgbClr val="452E1F"/>
                </a:solidFill>
              </a:rPr>
              <a:t>Потребность в производственном водоснабжении</a:t>
            </a:r>
          </a:p>
        </p:txBody>
      </p:sp>
      <p:sp>
        <p:nvSpPr>
          <p:cNvPr id="16" name="Стрелка вправо 9">
            <a:extLst>
              <a:ext uri="{FF2B5EF4-FFF2-40B4-BE49-F238E27FC236}">
                <a16:creationId xmlns:a16="http://schemas.microsoft.com/office/drawing/2014/main" id="{4785293F-DD49-4BBF-AE02-B92B7E7DD528}"/>
              </a:ext>
            </a:extLst>
          </p:cNvPr>
          <p:cNvSpPr>
            <a:spLocks noChangeArrowheads="1"/>
          </p:cNvSpPr>
          <p:nvPr/>
        </p:nvSpPr>
        <p:spPr bwMode="auto">
          <a:xfrm>
            <a:off x="3733346" y="1175884"/>
            <a:ext cx="3671888" cy="939800"/>
          </a:xfrm>
          <a:prstGeom prst="rightArrow">
            <a:avLst>
              <a:gd name="adj1" fmla="val 71704"/>
              <a:gd name="adj2" fmla="val 30985"/>
            </a:avLst>
          </a:prstGeom>
          <a:solidFill>
            <a:srgbClr val="C9E7A7"/>
          </a:solidFill>
          <a:ln w="25400" algn="ctr">
            <a:solidFill>
              <a:schemeClr val="bg2"/>
            </a:solidFill>
            <a:prstDash val="dash"/>
            <a:miter lim="800000"/>
            <a:headEnd/>
            <a:tailEnd/>
          </a:ln>
        </p:spPr>
        <p:txBody>
          <a:bodyPr anchor="ctr"/>
          <a:lstStyle/>
          <a:p>
            <a:pPr lvl="0" algn="ctr"/>
            <a:r>
              <a:rPr lang="ru-RU" sz="1200" i="1" dirty="0">
                <a:solidFill>
                  <a:srgbClr val="00B050"/>
                </a:solidFill>
              </a:rPr>
              <a:t>Низкая степень влияния</a:t>
            </a:r>
          </a:p>
          <a:p>
            <a:pPr algn="ctr"/>
            <a:r>
              <a:rPr lang="ru-RU" sz="1000" i="1" dirty="0">
                <a:solidFill>
                  <a:srgbClr val="452E1F"/>
                </a:solidFill>
              </a:rPr>
              <a:t>Размещение проектируемых объектов приведет к минимальному нарушению земель в пределах земельного отвода</a:t>
            </a:r>
          </a:p>
        </p:txBody>
      </p:sp>
      <p:sp>
        <p:nvSpPr>
          <p:cNvPr id="17" name="Стрелка вправо 10">
            <a:extLst>
              <a:ext uri="{FF2B5EF4-FFF2-40B4-BE49-F238E27FC236}">
                <a16:creationId xmlns:a16="http://schemas.microsoft.com/office/drawing/2014/main" id="{7EAE1387-0CBD-44D0-9A3C-FEF49CA5D886}"/>
              </a:ext>
            </a:extLst>
          </p:cNvPr>
          <p:cNvSpPr>
            <a:spLocks noChangeArrowheads="1"/>
          </p:cNvSpPr>
          <p:nvPr/>
        </p:nvSpPr>
        <p:spPr bwMode="auto">
          <a:xfrm>
            <a:off x="3733346" y="312284"/>
            <a:ext cx="3671888" cy="971550"/>
          </a:xfrm>
          <a:prstGeom prst="rightArrow">
            <a:avLst>
              <a:gd name="adj1" fmla="val 71704"/>
              <a:gd name="adj2" fmla="val 31040"/>
            </a:avLst>
          </a:prstGeom>
          <a:solidFill>
            <a:srgbClr val="C9E7A7">
              <a:alpha val="84000"/>
            </a:srgbClr>
          </a:solidFill>
          <a:ln w="25400" algn="ctr">
            <a:solidFill>
              <a:schemeClr val="bg2"/>
            </a:solidFill>
            <a:prstDash val="dash"/>
            <a:miter lim="800000"/>
            <a:headEnd/>
            <a:tailEnd/>
          </a:ln>
        </p:spPr>
        <p:txBody>
          <a:bodyPr anchor="ctr"/>
          <a:lstStyle/>
          <a:p>
            <a:pPr lvl="0" algn="ctr"/>
            <a:r>
              <a:rPr lang="ru-RU" sz="1200" i="1" dirty="0">
                <a:solidFill>
                  <a:srgbClr val="00B050"/>
                </a:solidFill>
              </a:rPr>
              <a:t>Низкая степень влияния</a:t>
            </a:r>
          </a:p>
          <a:p>
            <a:pPr algn="ctr"/>
            <a:r>
              <a:rPr lang="ru-RU" sz="1000" i="1" dirty="0">
                <a:solidFill>
                  <a:srgbClr val="452E1F"/>
                </a:solidFill>
              </a:rPr>
              <a:t>Фактор химического загрязнения атмосферы</a:t>
            </a:r>
          </a:p>
          <a:p>
            <a:pPr algn="ctr"/>
            <a:r>
              <a:rPr lang="ru-RU" sz="1000" i="1" dirty="0">
                <a:solidFill>
                  <a:srgbClr val="452E1F"/>
                </a:solidFill>
              </a:rPr>
              <a:t>с. Мильково (116 км), п. </a:t>
            </a:r>
            <a:r>
              <a:rPr lang="ru-RU" sz="1000" i="1" dirty="0" err="1">
                <a:solidFill>
                  <a:srgbClr val="452E1F"/>
                </a:solidFill>
              </a:rPr>
              <a:t>Ичинский</a:t>
            </a:r>
            <a:r>
              <a:rPr lang="ru-RU" sz="1000" i="1" dirty="0">
                <a:solidFill>
                  <a:srgbClr val="452E1F"/>
                </a:solidFill>
              </a:rPr>
              <a:t> (103 км), </a:t>
            </a:r>
            <a:br>
              <a:rPr lang="ru-RU" sz="1000" i="1" dirty="0">
                <a:solidFill>
                  <a:srgbClr val="452E1F"/>
                </a:solidFill>
              </a:rPr>
            </a:br>
            <a:r>
              <a:rPr lang="ru-RU" sz="1000" i="1" dirty="0">
                <a:solidFill>
                  <a:srgbClr val="452E1F"/>
                </a:solidFill>
              </a:rPr>
              <a:t>п. </a:t>
            </a:r>
            <a:r>
              <a:rPr lang="ru-RU" sz="1000" i="1" dirty="0" err="1">
                <a:solidFill>
                  <a:srgbClr val="452E1F"/>
                </a:solidFill>
              </a:rPr>
              <a:t>Крутогоровский</a:t>
            </a:r>
            <a:r>
              <a:rPr lang="ru-RU" sz="1000" i="1" dirty="0">
                <a:solidFill>
                  <a:srgbClr val="452E1F"/>
                </a:solidFill>
              </a:rPr>
              <a:t> (105 км).</a:t>
            </a:r>
          </a:p>
        </p:txBody>
      </p:sp>
      <p:sp>
        <p:nvSpPr>
          <p:cNvPr id="18" name="Скругленный прямоугольник 14">
            <a:extLst>
              <a:ext uri="{FF2B5EF4-FFF2-40B4-BE49-F238E27FC236}">
                <a16:creationId xmlns:a16="http://schemas.microsoft.com/office/drawing/2014/main" id="{12A4C6B0-2D1D-44BA-8E48-974DB9A0561C}"/>
              </a:ext>
            </a:extLst>
          </p:cNvPr>
          <p:cNvSpPr/>
          <p:nvPr/>
        </p:nvSpPr>
        <p:spPr>
          <a:xfrm>
            <a:off x="1642609" y="2163309"/>
            <a:ext cx="2054225" cy="755650"/>
          </a:xfrm>
          <a:prstGeom prst="roundRect">
            <a:avLst/>
          </a:prstGeom>
          <a:solidFill>
            <a:srgbClr val="FFCC66"/>
          </a:solidFill>
          <a:ln w="25400" cap="flat" cmpd="sng" algn="ctr">
            <a:solidFill>
              <a:srgbClr val="FFFFFF"/>
            </a:solidFill>
            <a:prstDash val="solid"/>
          </a:ln>
          <a:effectLst/>
        </p:spPr>
        <p:txBody>
          <a:bodyPr anchor="ctr"/>
          <a:lstStyle/>
          <a:p>
            <a:r>
              <a:rPr lang="ru-RU" sz="1000" i="1">
                <a:solidFill>
                  <a:srgbClr val="452E1F"/>
                </a:solidFill>
              </a:rPr>
              <a:t>Водоснабжение</a:t>
            </a:r>
          </a:p>
        </p:txBody>
      </p:sp>
      <p:sp>
        <p:nvSpPr>
          <p:cNvPr id="19" name="Скругленный прямоугольник 19">
            <a:extLst>
              <a:ext uri="{FF2B5EF4-FFF2-40B4-BE49-F238E27FC236}">
                <a16:creationId xmlns:a16="http://schemas.microsoft.com/office/drawing/2014/main" id="{4DDB4740-6063-4A0A-8791-8C042BB5A845}"/>
              </a:ext>
            </a:extLst>
          </p:cNvPr>
          <p:cNvSpPr/>
          <p:nvPr/>
        </p:nvSpPr>
        <p:spPr>
          <a:xfrm>
            <a:off x="1642609" y="2966584"/>
            <a:ext cx="2054225" cy="801687"/>
          </a:xfrm>
          <a:prstGeom prst="roundRect">
            <a:avLst/>
          </a:prstGeom>
          <a:solidFill>
            <a:srgbClr val="FFCC66"/>
          </a:solidFill>
          <a:ln w="25400" cap="flat" cmpd="sng" algn="ctr">
            <a:solidFill>
              <a:srgbClr val="FFFFFF"/>
            </a:solidFill>
            <a:prstDash val="solid"/>
          </a:ln>
          <a:effectLst/>
        </p:spPr>
        <p:txBody>
          <a:bodyPr anchor="ctr"/>
          <a:lstStyle/>
          <a:p>
            <a:r>
              <a:rPr lang="ru-RU" sz="1000" i="1" dirty="0">
                <a:solidFill>
                  <a:srgbClr val="452E1F"/>
                </a:solidFill>
              </a:rPr>
              <a:t>Загрязнение поверхностных водных объектов</a:t>
            </a:r>
          </a:p>
        </p:txBody>
      </p:sp>
      <p:sp>
        <p:nvSpPr>
          <p:cNvPr id="20" name="Стрелка вправо 20">
            <a:extLst>
              <a:ext uri="{FF2B5EF4-FFF2-40B4-BE49-F238E27FC236}">
                <a16:creationId xmlns:a16="http://schemas.microsoft.com/office/drawing/2014/main" id="{8743EA18-0795-4558-8111-508EB653C7F2}"/>
              </a:ext>
            </a:extLst>
          </p:cNvPr>
          <p:cNvSpPr>
            <a:spLocks noChangeArrowheads="1"/>
          </p:cNvSpPr>
          <p:nvPr/>
        </p:nvSpPr>
        <p:spPr bwMode="auto">
          <a:xfrm>
            <a:off x="3714296" y="3803196"/>
            <a:ext cx="3690938" cy="838200"/>
          </a:xfrm>
          <a:prstGeom prst="rightArrow">
            <a:avLst>
              <a:gd name="adj1" fmla="val 71704"/>
              <a:gd name="adj2" fmla="val 31252"/>
            </a:avLst>
          </a:prstGeom>
          <a:solidFill>
            <a:srgbClr val="FFFFA3"/>
          </a:solidFill>
          <a:ln w="25400" algn="ctr">
            <a:solidFill>
              <a:schemeClr val="bg2"/>
            </a:solidFill>
            <a:prstDash val="dash"/>
            <a:miter lim="800000"/>
            <a:headEnd/>
            <a:tailEnd/>
          </a:ln>
        </p:spPr>
        <p:txBody>
          <a:bodyPr anchor="ctr"/>
          <a:lstStyle/>
          <a:p>
            <a:pPr lvl="0" algn="ctr"/>
            <a:r>
              <a:rPr lang="ru-RU" sz="1200" i="1" dirty="0">
                <a:solidFill>
                  <a:srgbClr val="CC9B00"/>
                </a:solidFill>
              </a:rPr>
              <a:t>Умеренная степень влияния</a:t>
            </a:r>
          </a:p>
          <a:p>
            <a:pPr algn="ctr"/>
            <a:r>
              <a:rPr lang="ru-RU" sz="1000" i="1" dirty="0">
                <a:solidFill>
                  <a:srgbClr val="452E1F"/>
                </a:solidFill>
              </a:rPr>
              <a:t>Увеличение объемов образования </a:t>
            </a:r>
            <a:br>
              <a:rPr lang="ru-RU" sz="1000" i="1" dirty="0">
                <a:solidFill>
                  <a:srgbClr val="452E1F"/>
                </a:solidFill>
              </a:rPr>
            </a:br>
            <a:r>
              <a:rPr lang="ru-RU" sz="1000" i="1" dirty="0">
                <a:solidFill>
                  <a:srgbClr val="452E1F"/>
                </a:solidFill>
              </a:rPr>
              <a:t>производственных отходов</a:t>
            </a:r>
          </a:p>
        </p:txBody>
      </p:sp>
      <p:sp>
        <p:nvSpPr>
          <p:cNvPr id="21" name="Стрелка вправо 21">
            <a:extLst>
              <a:ext uri="{FF2B5EF4-FFF2-40B4-BE49-F238E27FC236}">
                <a16:creationId xmlns:a16="http://schemas.microsoft.com/office/drawing/2014/main" id="{23D7E131-81FF-4459-9798-6B7D9042C771}"/>
              </a:ext>
            </a:extLst>
          </p:cNvPr>
          <p:cNvSpPr>
            <a:spLocks noChangeArrowheads="1"/>
          </p:cNvSpPr>
          <p:nvPr/>
        </p:nvSpPr>
        <p:spPr bwMode="auto">
          <a:xfrm>
            <a:off x="3733346" y="4704895"/>
            <a:ext cx="3671888" cy="936203"/>
          </a:xfrm>
          <a:prstGeom prst="rightArrow">
            <a:avLst>
              <a:gd name="adj1" fmla="val 71704"/>
              <a:gd name="adj2" fmla="val 30908"/>
            </a:avLst>
          </a:prstGeom>
          <a:solidFill>
            <a:srgbClr val="FFFFA3"/>
          </a:solidFill>
          <a:ln w="25400" algn="ctr">
            <a:solidFill>
              <a:schemeClr val="bg2"/>
            </a:solidFill>
            <a:prstDash val="dash"/>
            <a:miter lim="800000"/>
            <a:headEnd/>
            <a:tailEnd/>
          </a:ln>
        </p:spPr>
        <p:txBody>
          <a:bodyPr anchor="ctr"/>
          <a:lstStyle/>
          <a:p>
            <a:pPr lvl="0" algn="ctr"/>
            <a:r>
              <a:rPr lang="ru-RU" sz="1200" i="1" dirty="0">
                <a:solidFill>
                  <a:srgbClr val="CC9B00"/>
                </a:solidFill>
              </a:rPr>
              <a:t>Умеренная степень влияния</a:t>
            </a:r>
          </a:p>
          <a:p>
            <a:pPr algn="ctr"/>
            <a:r>
              <a:rPr lang="ru-RU" sz="1000" i="1" dirty="0">
                <a:solidFill>
                  <a:srgbClr val="452E1F"/>
                </a:solidFill>
              </a:rPr>
              <a:t>Возможно дополнительное опосредованное негативное воздействие при эксплуатации проектируемых объектов</a:t>
            </a:r>
          </a:p>
        </p:txBody>
      </p:sp>
      <p:sp>
        <p:nvSpPr>
          <p:cNvPr id="25" name="Скругленный прямоугольник 22">
            <a:extLst>
              <a:ext uri="{FF2B5EF4-FFF2-40B4-BE49-F238E27FC236}">
                <a16:creationId xmlns:a16="http://schemas.microsoft.com/office/drawing/2014/main" id="{D183F6F7-C90F-4C87-9BD6-5C7D3308EB94}"/>
              </a:ext>
            </a:extLst>
          </p:cNvPr>
          <p:cNvSpPr/>
          <p:nvPr/>
        </p:nvSpPr>
        <p:spPr>
          <a:xfrm>
            <a:off x="1636259" y="3847646"/>
            <a:ext cx="2047875" cy="750888"/>
          </a:xfrm>
          <a:prstGeom prst="roundRect">
            <a:avLst/>
          </a:prstGeom>
          <a:solidFill>
            <a:srgbClr val="FFCC66"/>
          </a:solidFill>
          <a:ln w="25400" cap="flat" cmpd="sng" algn="ctr">
            <a:solidFill>
              <a:srgbClr val="FFFFFF"/>
            </a:solidFill>
            <a:prstDash val="solid"/>
          </a:ln>
          <a:effectLst/>
        </p:spPr>
        <p:txBody>
          <a:bodyPr anchor="ctr"/>
          <a:lstStyle/>
          <a:p>
            <a:pPr eaLnBrk="0" hangingPunct="0"/>
            <a:r>
              <a:rPr lang="ru-RU" sz="1000" i="1">
                <a:solidFill>
                  <a:srgbClr val="452E1F"/>
                </a:solidFill>
              </a:rPr>
              <a:t>Размещение отходов производства</a:t>
            </a:r>
          </a:p>
        </p:txBody>
      </p:sp>
      <p:sp>
        <p:nvSpPr>
          <p:cNvPr id="26" name="Скругленный прямоугольник 23">
            <a:extLst>
              <a:ext uri="{FF2B5EF4-FFF2-40B4-BE49-F238E27FC236}">
                <a16:creationId xmlns:a16="http://schemas.microsoft.com/office/drawing/2014/main" id="{77784947-910B-4B3D-9F11-F23CD3AF19AC}"/>
              </a:ext>
            </a:extLst>
          </p:cNvPr>
          <p:cNvSpPr/>
          <p:nvPr/>
        </p:nvSpPr>
        <p:spPr>
          <a:xfrm>
            <a:off x="1636259" y="4689021"/>
            <a:ext cx="2047875" cy="808038"/>
          </a:xfrm>
          <a:prstGeom prst="roundRect">
            <a:avLst/>
          </a:prstGeom>
          <a:solidFill>
            <a:srgbClr val="FFCC66"/>
          </a:solidFill>
          <a:ln w="25400" cap="flat" cmpd="sng" algn="ctr">
            <a:solidFill>
              <a:srgbClr val="FFFFFF"/>
            </a:solidFill>
            <a:prstDash val="solid"/>
          </a:ln>
          <a:effectLst/>
        </p:spPr>
        <p:txBody>
          <a:bodyPr anchor="ctr"/>
          <a:lstStyle/>
          <a:p>
            <a:r>
              <a:rPr lang="ru-RU" sz="1000" i="1" dirty="0">
                <a:solidFill>
                  <a:srgbClr val="452E1F"/>
                </a:solidFill>
              </a:rPr>
              <a:t>Угнетение растительности и животного мира</a:t>
            </a:r>
          </a:p>
        </p:txBody>
      </p:sp>
      <p:sp>
        <p:nvSpPr>
          <p:cNvPr id="27" name="Скругленный прямоугольник 25">
            <a:extLst>
              <a:ext uri="{FF2B5EF4-FFF2-40B4-BE49-F238E27FC236}">
                <a16:creationId xmlns:a16="http://schemas.microsoft.com/office/drawing/2014/main" id="{AA7FF15C-D9D0-456D-80B2-487501CEDA02}"/>
              </a:ext>
            </a:extLst>
          </p:cNvPr>
          <p:cNvSpPr/>
          <p:nvPr/>
        </p:nvSpPr>
        <p:spPr>
          <a:xfrm>
            <a:off x="1642609" y="1283834"/>
            <a:ext cx="2054225" cy="798512"/>
          </a:xfrm>
          <a:prstGeom prst="roundRect">
            <a:avLst/>
          </a:prstGeom>
          <a:solidFill>
            <a:srgbClr val="FFCC66"/>
          </a:solidFill>
          <a:ln w="25400" cap="flat" cmpd="sng" algn="ctr">
            <a:solidFill>
              <a:srgbClr val="FFFFFF"/>
            </a:solidFill>
            <a:prstDash val="solid"/>
          </a:ln>
          <a:effectLst/>
        </p:spPr>
        <p:txBody>
          <a:bodyPr anchor="ctr"/>
          <a:lstStyle/>
          <a:p>
            <a:r>
              <a:rPr lang="ru-RU" sz="1000" i="1" dirty="0">
                <a:solidFill>
                  <a:srgbClr val="452E1F"/>
                </a:solidFill>
              </a:rPr>
              <a:t>Земельные ресурсы</a:t>
            </a:r>
          </a:p>
        </p:txBody>
      </p:sp>
    </p:spTree>
    <p:extLst>
      <p:ext uri="{BB962C8B-B14F-4D97-AF65-F5344CB8AC3E}">
        <p14:creationId xmlns:p14="http://schemas.microsoft.com/office/powerpoint/2010/main" val="359398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5CC3632A-8473-4AFE-8001-5602B98D6984}"/>
              </a:ext>
            </a:extLst>
          </p:cNvPr>
          <p:cNvSpPr txBox="1">
            <a:spLocks noChangeArrowheads="1"/>
          </p:cNvSpPr>
          <p:nvPr/>
        </p:nvSpPr>
        <p:spPr bwMode="auto">
          <a:xfrm>
            <a:off x="2163310" y="192088"/>
            <a:ext cx="7873319" cy="369332"/>
          </a:xfrm>
          <a:prstGeom prst="rect">
            <a:avLst/>
          </a:prstGeom>
          <a:noFill/>
          <a:ln w="9525">
            <a:noFill/>
            <a:miter lim="800000"/>
            <a:headEnd/>
            <a:tailEnd/>
          </a:ln>
        </p:spPr>
        <p:txBody>
          <a:bodyPr wrap="square">
            <a:spAutoFit/>
          </a:bodyPr>
          <a:lstStyle/>
          <a:p>
            <a:pPr algn="r"/>
            <a:r>
              <a:rPr lang="ru-RU" dirty="0"/>
              <a:t>ОСНОВНЫЕ ВИДЫ ВОЗДЕЙСТВИЯ НА ОКРУЖАЮЩУЮ ПРИРОДНУЮ СРЕДУ</a:t>
            </a:r>
            <a:endParaRPr lang="ru-RU" sz="1600" b="1" dirty="0">
              <a:latin typeface="Tahoma" panose="020B0604030504040204" pitchFamily="34" charset="0"/>
              <a:ea typeface="Tahoma" panose="020B0604030504040204" pitchFamily="34" charset="0"/>
              <a:cs typeface="Tahoma" panose="020B0604030504040204" pitchFamily="34" charset="0"/>
            </a:endParaRPr>
          </a:p>
        </p:txBody>
      </p:sp>
      <p:sp>
        <p:nvSpPr>
          <p:cNvPr id="2" name="Прямоугольник 1">
            <a:extLst>
              <a:ext uri="{FF2B5EF4-FFF2-40B4-BE49-F238E27FC236}">
                <a16:creationId xmlns:a16="http://schemas.microsoft.com/office/drawing/2014/main" id="{0469E48D-D1CF-4AC8-B0F9-B8B40B049240}"/>
              </a:ext>
            </a:extLst>
          </p:cNvPr>
          <p:cNvSpPr/>
          <p:nvPr/>
        </p:nvSpPr>
        <p:spPr>
          <a:xfrm>
            <a:off x="544284" y="473840"/>
            <a:ext cx="10428515" cy="2308324"/>
          </a:xfrm>
          <a:prstGeom prst="rect">
            <a:avLst/>
          </a:prstGeom>
        </p:spPr>
        <p:txBody>
          <a:bodyPr wrap="square">
            <a:spAutoFit/>
          </a:bodyPr>
          <a:lstStyle/>
          <a:p>
            <a:pPr algn="just"/>
            <a:r>
              <a:rPr lang="ru-RU" dirty="0">
                <a:solidFill>
                  <a:srgbClr val="000000"/>
                </a:solidFill>
                <a:latin typeface="Tahoma" panose="020B0604030504040204" pitchFamily="34" charset="0"/>
                <a:ea typeface="Tahoma" panose="020B0604030504040204" pitchFamily="34" charset="0"/>
                <a:cs typeface="Tahoma" panose="020B0604030504040204" pitchFamily="34" charset="0"/>
              </a:rPr>
              <a:t>При разработке месторождения выделяются следующие виды воздействия планируемой деятельности на компоненты окружающей среды:</a:t>
            </a:r>
          </a:p>
          <a:p>
            <a:pPr algn="just"/>
            <a:r>
              <a:rPr lang="ru-RU" dirty="0">
                <a:solidFill>
                  <a:srgbClr val="000000"/>
                </a:solidFill>
                <a:latin typeface="Tahoma" panose="020B0604030504040204" pitchFamily="34" charset="0"/>
                <a:ea typeface="Tahoma" panose="020B0604030504040204" pitchFamily="34" charset="0"/>
                <a:cs typeface="Tahoma" panose="020B0604030504040204" pitchFamily="34" charset="0"/>
              </a:rPr>
              <a:t>- на геологическую среду и недра;</a:t>
            </a:r>
          </a:p>
          <a:p>
            <a:pPr algn="just"/>
            <a:r>
              <a:rPr lang="ru-RU" dirty="0">
                <a:solidFill>
                  <a:srgbClr val="000000"/>
                </a:solidFill>
                <a:latin typeface="Tahoma" panose="020B0604030504040204" pitchFamily="34" charset="0"/>
                <a:ea typeface="Tahoma" panose="020B0604030504040204" pitchFamily="34" charset="0"/>
                <a:cs typeface="Tahoma" panose="020B0604030504040204" pitchFamily="34" charset="0"/>
              </a:rPr>
              <a:t>- на атмосферный воздух;</a:t>
            </a:r>
          </a:p>
          <a:p>
            <a:pPr algn="just"/>
            <a:r>
              <a:rPr lang="ru-RU" dirty="0">
                <a:solidFill>
                  <a:srgbClr val="000000"/>
                </a:solidFill>
                <a:latin typeface="Tahoma" panose="020B0604030504040204" pitchFamily="34" charset="0"/>
                <a:ea typeface="Tahoma" panose="020B0604030504040204" pitchFamily="34" charset="0"/>
                <a:cs typeface="Tahoma" panose="020B0604030504040204" pitchFamily="34" charset="0"/>
              </a:rPr>
              <a:t>- на земельные ресурсы;</a:t>
            </a:r>
          </a:p>
          <a:p>
            <a:pPr algn="just"/>
            <a:r>
              <a:rPr lang="ru-RU" dirty="0">
                <a:solidFill>
                  <a:srgbClr val="000000"/>
                </a:solidFill>
                <a:latin typeface="Tahoma" panose="020B0604030504040204" pitchFamily="34" charset="0"/>
                <a:ea typeface="Tahoma" panose="020B0604030504040204" pitchFamily="34" charset="0"/>
                <a:cs typeface="Tahoma" panose="020B0604030504040204" pitchFamily="34" charset="0"/>
              </a:rPr>
              <a:t>- на поверхностные и подземные воды;</a:t>
            </a:r>
          </a:p>
          <a:p>
            <a:pPr algn="just"/>
            <a:r>
              <a:rPr lang="ru-RU" dirty="0">
                <a:solidFill>
                  <a:srgbClr val="000000"/>
                </a:solidFill>
                <a:latin typeface="Tahoma" panose="020B0604030504040204" pitchFamily="34" charset="0"/>
                <a:ea typeface="Tahoma" panose="020B0604030504040204" pitchFamily="34" charset="0"/>
                <a:cs typeface="Tahoma" panose="020B0604030504040204" pitchFamily="34" charset="0"/>
              </a:rPr>
              <a:t>- на окружающую среду, связанное с обращением с отходами;</a:t>
            </a:r>
          </a:p>
          <a:p>
            <a:pPr algn="just"/>
            <a:r>
              <a:rPr lang="ru-RU" dirty="0">
                <a:solidFill>
                  <a:srgbClr val="000000"/>
                </a:solidFill>
                <a:latin typeface="Tahoma" panose="020B0604030504040204" pitchFamily="34" charset="0"/>
                <a:ea typeface="Tahoma" panose="020B0604030504040204" pitchFamily="34" charset="0"/>
                <a:cs typeface="Tahoma" panose="020B0604030504040204" pitchFamily="34" charset="0"/>
              </a:rPr>
              <a:t>- на растительный и животный мир.</a:t>
            </a:r>
            <a:endParaRPr lang="ru-RU"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 name="Прямоугольник 2">
            <a:extLst>
              <a:ext uri="{FF2B5EF4-FFF2-40B4-BE49-F238E27FC236}">
                <a16:creationId xmlns:a16="http://schemas.microsoft.com/office/drawing/2014/main" id="{1262C9F3-096B-4C06-AADD-6426AE841AF1}"/>
              </a:ext>
            </a:extLst>
          </p:cNvPr>
          <p:cNvSpPr/>
          <p:nvPr/>
        </p:nvSpPr>
        <p:spPr>
          <a:xfrm>
            <a:off x="544284" y="2782164"/>
            <a:ext cx="10765973" cy="2862322"/>
          </a:xfrm>
          <a:prstGeom prst="rect">
            <a:avLst/>
          </a:prstGeom>
        </p:spPr>
        <p:txBody>
          <a:bodyPr wrap="square">
            <a:spAutoFit/>
          </a:bodyPr>
          <a:lstStyle/>
          <a:p>
            <a:r>
              <a:rPr lang="ru-RU" sz="1600" dirty="0"/>
              <a:t>ВОЗДЕЙСТВИЕ</a:t>
            </a:r>
            <a:r>
              <a:rPr lang="ru-RU" sz="16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ru-RU" sz="1600" dirty="0"/>
              <a:t>НА ГЕОЛОГИЧЕСКУЮ СРЕДУ И НЕДРА</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Основные виды воздействия на геологическую среду и недра:</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нарушение/преобразование геологической среды и условий рельефа при добычных работах;</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перемещение руды на склады;</a:t>
            </a:r>
          </a:p>
          <a:p>
            <a:r>
              <a:rPr lang="ru-RU" sz="1600" dirty="0"/>
              <a:t>МЕРОПРИЯТИЯ ПО СНИЖЕНИЮ ВОЗДЕЙСТВИЯ НА ГЕОЛОГИЧЕСКУЮ СРЕДУ И НЕДРА</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Горно-технический мониторинг – ведется геолого-маркшейдерской службой рудника, обеспечивает решение задач:</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пространственно-геометрические измерения горных разработок, определение их параметров, местоположения и соответствия проектной документации;</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создание наблюдательных станций за перемещением горной массы и </a:t>
            </a:r>
            <a:r>
              <a:rPr lang="ru-RU" sz="1600" dirty="0" err="1">
                <a:solidFill>
                  <a:srgbClr val="000000"/>
                </a:solidFill>
                <a:latin typeface="Tahoma" panose="020B0604030504040204" pitchFamily="34" charset="0"/>
                <a:ea typeface="Tahoma" panose="020B0604030504040204" pitchFamily="34" charset="0"/>
                <a:cs typeface="Tahoma" panose="020B0604030504040204" pitchFamily="34" charset="0"/>
              </a:rPr>
              <a:t>отвалообразованием</a:t>
            </a:r>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в том числе за соблюдением параметров ведения горных работ.</a:t>
            </a:r>
            <a:endParaRPr lang="ru-RU"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22222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5CC3632A-8473-4AFE-8001-5602B98D6984}"/>
              </a:ext>
            </a:extLst>
          </p:cNvPr>
          <p:cNvSpPr txBox="1">
            <a:spLocks noChangeArrowheads="1"/>
          </p:cNvSpPr>
          <p:nvPr/>
        </p:nvSpPr>
        <p:spPr bwMode="auto">
          <a:xfrm>
            <a:off x="3132138" y="115888"/>
            <a:ext cx="5761037" cy="339725"/>
          </a:xfrm>
          <a:prstGeom prst="rect">
            <a:avLst/>
          </a:prstGeom>
          <a:noFill/>
          <a:ln w="9525">
            <a:noFill/>
            <a:miter lim="800000"/>
            <a:headEnd/>
            <a:tailEnd/>
          </a:ln>
        </p:spPr>
        <p:txBody>
          <a:bodyPr>
            <a:spAutoFit/>
          </a:bodyPr>
          <a:lstStyle/>
          <a:p>
            <a:pPr algn="r"/>
            <a:r>
              <a:rPr lang="ru-RU" sz="1600" b="1" dirty="0">
                <a:latin typeface="Tahoma" panose="020B0604030504040204" pitchFamily="34" charset="0"/>
                <a:ea typeface="Tahoma" panose="020B0604030504040204" pitchFamily="34" charset="0"/>
                <a:cs typeface="Tahoma" panose="020B0604030504040204" pitchFamily="34" charset="0"/>
              </a:rPr>
              <a:t>Воздействие на атмосферный бассейн</a:t>
            </a:r>
          </a:p>
        </p:txBody>
      </p:sp>
      <p:sp>
        <p:nvSpPr>
          <p:cNvPr id="9" name="Прямоугольник 1">
            <a:extLst>
              <a:ext uri="{FF2B5EF4-FFF2-40B4-BE49-F238E27FC236}">
                <a16:creationId xmlns:a16="http://schemas.microsoft.com/office/drawing/2014/main" id="{CA5E8252-0A2F-4904-BA48-FDA8963F2E49}"/>
              </a:ext>
            </a:extLst>
          </p:cNvPr>
          <p:cNvSpPr>
            <a:spLocks noChangeArrowheads="1"/>
          </p:cNvSpPr>
          <p:nvPr/>
        </p:nvSpPr>
        <p:spPr bwMode="auto">
          <a:xfrm>
            <a:off x="295913" y="2614261"/>
            <a:ext cx="6235516" cy="1815882"/>
          </a:xfrm>
          <a:prstGeom prst="rect">
            <a:avLst/>
          </a:prstGeom>
          <a:noFill/>
          <a:ln>
            <a:noFill/>
          </a:ln>
        </p:spPr>
        <p:txBody>
          <a:bodyPr wrap="square">
            <a:spAutoFit/>
          </a:bodyPr>
          <a:lstStyle/>
          <a:p>
            <a:r>
              <a:rPr lang="ru-RU" altLang="ru-RU" sz="1400" b="1" dirty="0">
                <a:latin typeface="Tahoma" panose="020B0604030504040204" pitchFamily="34" charset="0"/>
                <a:ea typeface="Tahoma" panose="020B0604030504040204" pitchFamily="34" charset="0"/>
                <a:cs typeface="Tahoma" panose="020B0604030504040204" pitchFamily="34" charset="0"/>
              </a:rPr>
              <a:t>	Реализация проекта</a:t>
            </a:r>
          </a:p>
          <a:p>
            <a:pPr indent="457200" algn="just"/>
            <a:r>
              <a:rPr lang="ru-RU" altLang="ru-RU" sz="1400" dirty="0">
                <a:latin typeface="Tahoma" panose="020B0604030504040204" pitchFamily="34" charset="0"/>
                <a:ea typeface="Tahoma" panose="020B0604030504040204" pitchFamily="34" charset="0"/>
                <a:cs typeface="Tahoma" panose="020B0604030504040204" pitchFamily="34" charset="0"/>
              </a:rPr>
              <a:t>При реализации проектных решений  предусматривается 33 источника загрязнения атмосферы c организованным и неорганизованным выбросом. В выбросах загрязняющих веществ в атмосферу будет присутствовать 24 загрязняющих вещества и 7 групп веществ, обладающих эффектом суммации.</a:t>
            </a:r>
          </a:p>
          <a:p>
            <a:pPr indent="457200" algn="just"/>
            <a:r>
              <a:rPr lang="ru-RU" altLang="ru-RU" sz="1400" dirty="0">
                <a:latin typeface="Tahoma" panose="020B0604030504040204" pitchFamily="34" charset="0"/>
                <a:ea typeface="Tahoma" panose="020B0604030504040204" pitchFamily="34" charset="0"/>
                <a:cs typeface="Tahoma" panose="020B0604030504040204" pitchFamily="34" charset="0"/>
              </a:rPr>
              <a:t>Валовые выбросы загрязняющих веществ в атмосферу при максимальной производительности предприятия  составит 160т/год. </a:t>
            </a:r>
          </a:p>
        </p:txBody>
      </p:sp>
      <p:sp>
        <p:nvSpPr>
          <p:cNvPr id="10" name="Прямоугольник 13">
            <a:extLst>
              <a:ext uri="{FF2B5EF4-FFF2-40B4-BE49-F238E27FC236}">
                <a16:creationId xmlns:a16="http://schemas.microsoft.com/office/drawing/2014/main" id="{83249D7F-9B21-4542-9D4E-0787B1201361}"/>
              </a:ext>
            </a:extLst>
          </p:cNvPr>
          <p:cNvSpPr>
            <a:spLocks noChangeArrowheads="1"/>
          </p:cNvSpPr>
          <p:nvPr/>
        </p:nvSpPr>
        <p:spPr bwMode="auto">
          <a:xfrm>
            <a:off x="424543" y="455613"/>
            <a:ext cx="11059886" cy="2467786"/>
          </a:xfrm>
          <a:prstGeom prst="rect">
            <a:avLst/>
          </a:prstGeom>
          <a:noFill/>
          <a:ln>
            <a:noFill/>
          </a:ln>
        </p:spPr>
        <p:txBody>
          <a:bodyPr wrap="square" tIns="0" bIns="36000">
            <a:spAutoFit/>
          </a:bodyPr>
          <a:lstStyle/>
          <a:p>
            <a:pPr algn="just"/>
            <a:r>
              <a:rPr lang="ru-RU" altLang="ru-RU" sz="1400" b="1" dirty="0">
                <a:latin typeface="Tahoma" panose="020B0604030504040204" pitchFamily="34" charset="0"/>
                <a:ea typeface="Tahoma" panose="020B0604030504040204" pitchFamily="34" charset="0"/>
                <a:cs typeface="Tahoma" panose="020B0604030504040204" pitchFamily="34" charset="0"/>
              </a:rPr>
              <a:t> 	Существующее состояние</a:t>
            </a:r>
            <a:endParaRPr lang="en-US" altLang="ru-RU" sz="1400" b="1" dirty="0">
              <a:latin typeface="Tahoma" panose="020B0604030504040204" pitchFamily="34" charset="0"/>
              <a:ea typeface="Tahoma" panose="020B0604030504040204" pitchFamily="34" charset="0"/>
              <a:cs typeface="Tahoma" panose="020B0604030504040204" pitchFamily="34" charset="0"/>
            </a:endParaRPr>
          </a:p>
          <a:p>
            <a:pPr indent="457200" algn="just"/>
            <a:r>
              <a:rPr lang="ru-RU" altLang="ru-RU" sz="1400" dirty="0">
                <a:latin typeface="Tahoma" panose="020B0604030504040204" pitchFamily="34" charset="0"/>
                <a:ea typeface="Tahoma" panose="020B0604030504040204" pitchFamily="34" charset="0"/>
                <a:cs typeface="Tahoma" panose="020B0604030504040204" pitchFamily="34" charset="0"/>
              </a:rPr>
              <a:t>В районе размещения предприятия отсутствуют населенные пункты и жилая застройка с постоянным проживанием людей, рекреационные зоны, предназначенные для отдыха и туризма. Ближайшим населённым пунктом является пос. </a:t>
            </a:r>
            <a:r>
              <a:rPr lang="ru-RU" altLang="ru-RU" sz="1400" dirty="0" err="1">
                <a:latin typeface="Tahoma" panose="020B0604030504040204" pitchFamily="34" charset="0"/>
                <a:ea typeface="Tahoma" panose="020B0604030504040204" pitchFamily="34" charset="0"/>
                <a:cs typeface="Tahoma" panose="020B0604030504040204" pitchFamily="34" charset="0"/>
              </a:rPr>
              <a:t>Ичинский</a:t>
            </a:r>
            <a:r>
              <a:rPr lang="ru-RU" altLang="ru-RU" sz="1400" dirty="0">
                <a:latin typeface="Tahoma" panose="020B0604030504040204" pitchFamily="34" charset="0"/>
                <a:ea typeface="Tahoma" panose="020B0604030504040204" pitchFamily="34" charset="0"/>
                <a:cs typeface="Tahoma" panose="020B0604030504040204" pitchFamily="34" charset="0"/>
              </a:rPr>
              <a:t>, расположенный на расстоянии 103 км в западном направлении.</a:t>
            </a:r>
          </a:p>
          <a:p>
            <a:pPr indent="457200" algn="just"/>
            <a:r>
              <a:rPr lang="ru-RU" altLang="ru-RU" sz="1400" dirty="0">
                <a:latin typeface="Tahoma" panose="020B0604030504040204" pitchFamily="34" charset="0"/>
                <a:ea typeface="Tahoma" panose="020B0604030504040204" pitchFamily="34" charset="0"/>
                <a:cs typeface="Tahoma" panose="020B0604030504040204" pitchFamily="34" charset="0"/>
              </a:rPr>
              <a:t>Согласно проекту нормативов предельно-допустимых выбросов (ПДВ) в атмосферу для источников загрязнения подземного рудника «</a:t>
            </a:r>
            <a:r>
              <a:rPr lang="ru-RU" altLang="ru-RU" sz="1400" dirty="0" err="1">
                <a:latin typeface="Tahoma" panose="020B0604030504040204" pitchFamily="34" charset="0"/>
                <a:ea typeface="Tahoma" panose="020B0604030504040204" pitchFamily="34" charset="0"/>
                <a:cs typeface="Tahoma" panose="020B0604030504040204" pitchFamily="34" charset="0"/>
              </a:rPr>
              <a:t>Шануч</a:t>
            </a:r>
            <a:r>
              <a:rPr lang="ru-RU" altLang="ru-RU" sz="1400" dirty="0">
                <a:latin typeface="Tahoma" panose="020B0604030504040204" pitchFamily="34" charset="0"/>
                <a:ea typeface="Tahoma" panose="020B0604030504040204" pitchFamily="34" charset="0"/>
                <a:cs typeface="Tahoma" panose="020B0604030504040204" pitchFamily="34" charset="0"/>
              </a:rPr>
              <a:t>» на </a:t>
            </a:r>
            <a:r>
              <a:rPr lang="ru-RU" altLang="ru-RU" sz="1400" dirty="0" err="1">
                <a:latin typeface="Tahoma" panose="020B0604030504040204" pitchFamily="34" charset="0"/>
                <a:ea typeface="Tahoma" panose="020B0604030504040204" pitchFamily="34" charset="0"/>
                <a:cs typeface="Tahoma" panose="020B0604030504040204" pitchFamily="34" charset="0"/>
              </a:rPr>
              <a:t>Шанучском</a:t>
            </a:r>
            <a:r>
              <a:rPr lang="ru-RU" altLang="ru-RU" sz="1400" dirty="0">
                <a:latin typeface="Tahoma" panose="020B0604030504040204" pitchFamily="34" charset="0"/>
                <a:ea typeface="Tahoma" panose="020B0604030504040204" pitchFamily="34" charset="0"/>
                <a:cs typeface="Tahoma" panose="020B0604030504040204" pitchFamily="34" charset="0"/>
              </a:rPr>
              <a:t> кобальт-медно-никелевом месторождении, выполненного в 2015 году, на предприятии выделено 16 источников выбросов загрязняющих веществ в атмосферу. В выбросах присутствуют 17 ингредиентов загрязняющих веществ и 4 группы веществ, обладающих эффектом суммации. </a:t>
            </a:r>
          </a:p>
          <a:p>
            <a:pPr indent="457200" algn="just"/>
            <a:r>
              <a:rPr lang="ru-RU" altLang="ru-RU" sz="1400" dirty="0">
                <a:latin typeface="Tahoma" panose="020B0604030504040204" pitchFamily="34" charset="0"/>
                <a:ea typeface="Tahoma" panose="020B0604030504040204" pitchFamily="34" charset="0"/>
                <a:cs typeface="Tahoma" panose="020B0604030504040204" pitchFamily="34" charset="0"/>
              </a:rPr>
              <a:t>Суммарный выброс загрязняющих веществ в атмосферу на существующее положение составляет 124т/год</a:t>
            </a:r>
          </a:p>
          <a:p>
            <a:r>
              <a:rPr lang="ru-RU" altLang="ru-RU" sz="1600" dirty="0">
                <a:latin typeface="Tahoma" panose="020B0604030504040204" pitchFamily="34" charset="0"/>
                <a:ea typeface="Tahoma" panose="020B0604030504040204" pitchFamily="34" charset="0"/>
                <a:cs typeface="Tahoma" panose="020B0604030504040204" pitchFamily="34" charset="0"/>
              </a:rPr>
              <a:t>                 </a:t>
            </a:r>
            <a:endParaRPr lang="ru-RU" altLang="ru-RU" sz="1400" dirty="0">
              <a:latin typeface="Tahoma" panose="020B0604030504040204" pitchFamily="34" charset="0"/>
              <a:ea typeface="Tahoma" panose="020B0604030504040204" pitchFamily="34" charset="0"/>
              <a:cs typeface="Tahoma" panose="020B0604030504040204" pitchFamily="34" charset="0"/>
            </a:endParaRPr>
          </a:p>
          <a:p>
            <a:r>
              <a:rPr lang="ru-RU" altLang="ru-RU" sz="1600" b="1" dirty="0">
                <a:latin typeface="Tahoma" panose="020B0604030504040204" pitchFamily="34" charset="0"/>
                <a:ea typeface="Tahoma" panose="020B0604030504040204" pitchFamily="34" charset="0"/>
                <a:cs typeface="Tahoma" panose="020B0604030504040204" pitchFamily="34" charset="0"/>
              </a:rPr>
              <a:t>	</a:t>
            </a:r>
            <a:endParaRPr lang="en-US" altLang="ru-RU" sz="1400" b="1"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5">
            <a:extLst>
              <a:ext uri="{FF2B5EF4-FFF2-40B4-BE49-F238E27FC236}">
                <a16:creationId xmlns:a16="http://schemas.microsoft.com/office/drawing/2014/main" id="{683BE6C8-1D13-4586-9E5A-F78AE804211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6715809" y="2379890"/>
            <a:ext cx="5051648" cy="3367767"/>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0389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E01484-4933-4915-9F34-9D8574CAD64D}"/>
              </a:ext>
            </a:extLst>
          </p:cNvPr>
          <p:cNvPicPr>
            <a:picLocks noChangeAspect="1" noChangeArrowheads="1"/>
          </p:cNvPicPr>
          <p:nvPr/>
        </p:nvPicPr>
        <p:blipFill>
          <a:blip r:embed="rId2" cstate="print"/>
          <a:srcRect/>
          <a:stretch>
            <a:fillRect/>
          </a:stretch>
        </p:blipFill>
        <p:spPr bwMode="auto">
          <a:xfrm>
            <a:off x="6210886" y="4346100"/>
            <a:ext cx="2384132" cy="1478163"/>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5" name="Picture 2">
            <a:extLst>
              <a:ext uri="{FF2B5EF4-FFF2-40B4-BE49-F238E27FC236}">
                <a16:creationId xmlns:a16="http://schemas.microsoft.com/office/drawing/2014/main" id="{F6CF1763-EA97-478A-AD42-453B2BFACE28}"/>
              </a:ext>
            </a:extLst>
          </p:cNvPr>
          <p:cNvPicPr>
            <a:picLocks noChangeAspect="1" noChangeArrowheads="1"/>
          </p:cNvPicPr>
          <p:nvPr/>
        </p:nvPicPr>
        <p:blipFill>
          <a:blip r:embed="rId3"/>
          <a:srcRect/>
          <a:stretch>
            <a:fillRect/>
          </a:stretch>
        </p:blipFill>
        <p:spPr bwMode="auto">
          <a:xfrm>
            <a:off x="326571" y="134888"/>
            <a:ext cx="11059886" cy="5460370"/>
          </a:xfrm>
          <a:prstGeom prst="rect">
            <a:avLst/>
          </a:prstGeom>
          <a:noFill/>
          <a:ln>
            <a:noFill/>
          </a:ln>
          <a:effectLst/>
          <a:scene3d>
            <a:camera prst="orthographicFront">
              <a:rot lat="0" lon="0" rev="0"/>
            </a:camera>
            <a:lightRig rig="chilly" dir="t">
              <a:rot lat="0" lon="0" rev="18480000"/>
            </a:lightRig>
          </a:scene3d>
          <a:sp3d prstMaterial="clear">
            <a:bevelT h="63500"/>
          </a:sp3d>
        </p:spPr>
      </p:pic>
      <p:sp>
        <p:nvSpPr>
          <p:cNvPr id="7" name="Прямоугольник 5">
            <a:extLst>
              <a:ext uri="{FF2B5EF4-FFF2-40B4-BE49-F238E27FC236}">
                <a16:creationId xmlns:a16="http://schemas.microsoft.com/office/drawing/2014/main" id="{159828F1-DF8F-48B9-8587-E0C67B8E987D}"/>
              </a:ext>
            </a:extLst>
          </p:cNvPr>
          <p:cNvSpPr>
            <a:spLocks noChangeArrowheads="1"/>
          </p:cNvSpPr>
          <p:nvPr/>
        </p:nvSpPr>
        <p:spPr bwMode="auto">
          <a:xfrm>
            <a:off x="957263" y="457200"/>
            <a:ext cx="9906680" cy="554038"/>
          </a:xfrm>
          <a:prstGeom prst="rect">
            <a:avLst/>
          </a:prstGeom>
          <a:noFill/>
          <a:ln w="9525">
            <a:noFill/>
            <a:miter lim="800000"/>
            <a:headEnd/>
            <a:tailEnd/>
          </a:ln>
        </p:spPr>
        <p:txBody>
          <a:bodyPr wrap="square">
            <a:spAutoFit/>
          </a:bodyPr>
          <a:lstStyle/>
          <a:p>
            <a:pPr algn="ctr"/>
            <a:r>
              <a:rPr lang="ru-RU" altLang="ru-RU" sz="1500" b="1" dirty="0">
                <a:latin typeface="Tahoma" panose="020B0604030504040204" pitchFamily="34" charset="0"/>
                <a:ea typeface="Tahoma" panose="020B0604030504040204" pitchFamily="34" charset="0"/>
                <a:cs typeface="Tahoma" panose="020B0604030504040204" pitchFamily="34" charset="0"/>
              </a:rPr>
              <a:t>Акустическая нагрузка на нормируемые территории </a:t>
            </a:r>
            <a:br>
              <a:rPr lang="ru-RU" altLang="ru-RU" sz="1500" b="1" dirty="0">
                <a:latin typeface="Tahoma" panose="020B0604030504040204" pitchFamily="34" charset="0"/>
                <a:ea typeface="Tahoma" panose="020B0604030504040204" pitchFamily="34" charset="0"/>
                <a:cs typeface="Tahoma" panose="020B0604030504040204" pitchFamily="34" charset="0"/>
              </a:rPr>
            </a:br>
            <a:r>
              <a:rPr lang="ru-RU" altLang="ru-RU" sz="1500" b="1" dirty="0">
                <a:latin typeface="Tahoma" panose="020B0604030504040204" pitchFamily="34" charset="0"/>
                <a:ea typeface="Tahoma" panose="020B0604030504040204" pitchFamily="34" charset="0"/>
                <a:cs typeface="Tahoma" panose="020B0604030504040204" pitchFamily="34" charset="0"/>
              </a:rPr>
              <a:t>при реализации проекта</a:t>
            </a:r>
          </a:p>
        </p:txBody>
      </p:sp>
      <p:sp>
        <p:nvSpPr>
          <p:cNvPr id="8" name="Прямоугольник 7">
            <a:extLst>
              <a:ext uri="{FF2B5EF4-FFF2-40B4-BE49-F238E27FC236}">
                <a16:creationId xmlns:a16="http://schemas.microsoft.com/office/drawing/2014/main" id="{F80D45FA-9087-4FDC-9041-F962F10AD1DF}"/>
              </a:ext>
            </a:extLst>
          </p:cNvPr>
          <p:cNvSpPr/>
          <p:nvPr/>
        </p:nvSpPr>
        <p:spPr>
          <a:xfrm>
            <a:off x="413658" y="1170773"/>
            <a:ext cx="10972799" cy="3754874"/>
          </a:xfrm>
          <a:prstGeom prst="rect">
            <a:avLst/>
          </a:prstGeom>
        </p:spPr>
        <p:txBody>
          <a:bodyPr wrap="square">
            <a:spAutoFit/>
          </a:bodyPr>
          <a:lstStyle/>
          <a:p>
            <a:pPr indent="457200" algn="just"/>
            <a:r>
              <a:rPr lang="ru-RU" sz="1400" dirty="0">
                <a:latin typeface="Tahoma" panose="020B0604030504040204" pitchFamily="34" charset="0"/>
                <a:ea typeface="Tahoma" panose="020B0604030504040204" pitchFamily="34" charset="0"/>
                <a:cs typeface="Tahoma" panose="020B0604030504040204" pitchFamily="34" charset="0"/>
              </a:rPr>
              <a:t>При реализации намечаемой деятельности произойдет изменение степени акустического воздействия предприятия на окружающую природную среду.</a:t>
            </a:r>
          </a:p>
          <a:p>
            <a:pPr indent="457200" algn="just"/>
            <a:r>
              <a:rPr lang="ru-RU" sz="1400" dirty="0">
                <a:latin typeface="Tahoma" panose="020B0604030504040204" pitchFamily="34" charset="0"/>
                <a:ea typeface="Tahoma" panose="020B0604030504040204" pitchFamily="34" charset="0"/>
                <a:cs typeface="Tahoma" panose="020B0604030504040204" pitchFamily="34" charset="0"/>
              </a:rPr>
              <a:t>Режим работы предприятия – круглосуточный. Основными источниками шума предприятия будут являться:</a:t>
            </a:r>
          </a:p>
          <a:p>
            <a:pPr indent="457200" algn="just"/>
            <a:r>
              <a:rPr lang="ru-RU" sz="1400" dirty="0">
                <a:latin typeface="Tahoma" panose="020B0604030504040204" pitchFamily="34" charset="0"/>
                <a:ea typeface="Tahoma" panose="020B0604030504040204" pitchFamily="34" charset="0"/>
                <a:cs typeface="Tahoma" panose="020B0604030504040204" pitchFamily="34" charset="0"/>
              </a:rPr>
              <a:t>– горная техника;</a:t>
            </a:r>
          </a:p>
          <a:p>
            <a:pPr indent="457200" algn="just"/>
            <a:r>
              <a:rPr lang="ru-RU" sz="1400" dirty="0">
                <a:latin typeface="Tahoma" panose="020B0604030504040204" pitchFamily="34" charset="0"/>
                <a:ea typeface="Tahoma" panose="020B0604030504040204" pitchFamily="34" charset="0"/>
                <a:cs typeface="Tahoma" panose="020B0604030504040204" pitchFamily="34" charset="0"/>
              </a:rPr>
              <a:t>– главная </a:t>
            </a:r>
            <a:r>
              <a:rPr lang="ru-RU" sz="1400" dirty="0" err="1">
                <a:latin typeface="Tahoma" panose="020B0604030504040204" pitchFamily="34" charset="0"/>
                <a:ea typeface="Tahoma" panose="020B0604030504040204" pitchFamily="34" charset="0"/>
                <a:cs typeface="Tahoma" panose="020B0604030504040204" pitchFamily="34" charset="0"/>
              </a:rPr>
              <a:t>вентиляторная</a:t>
            </a:r>
            <a:r>
              <a:rPr lang="ru-RU" sz="1400" dirty="0">
                <a:latin typeface="Tahoma" panose="020B0604030504040204" pitchFamily="34" charset="0"/>
                <a:ea typeface="Tahoma" panose="020B0604030504040204" pitchFamily="34" charset="0"/>
                <a:cs typeface="Tahoma" panose="020B0604030504040204" pitchFamily="34" charset="0"/>
              </a:rPr>
              <a:t> установка гор.+410м.;</a:t>
            </a:r>
          </a:p>
          <a:p>
            <a:pPr indent="457200" algn="just"/>
            <a:r>
              <a:rPr lang="ru-RU" sz="1400" dirty="0">
                <a:latin typeface="Tahoma" panose="020B0604030504040204" pitchFamily="34" charset="0"/>
                <a:ea typeface="Tahoma" panose="020B0604030504040204" pitchFamily="34" charset="0"/>
                <a:cs typeface="Tahoma" panose="020B0604030504040204" pitchFamily="34" charset="0"/>
              </a:rPr>
              <a:t>– вспомогательная вентиляторная установка гор.+425м. (существующий источник);</a:t>
            </a:r>
          </a:p>
          <a:p>
            <a:pPr lvl="0" indent="457200" algn="just"/>
            <a:r>
              <a:rPr lang="ru-RU" sz="1400" dirty="0">
                <a:latin typeface="Tahoma" panose="020B0604030504040204" pitchFamily="34" charset="0"/>
                <a:ea typeface="Tahoma" panose="020B0604030504040204" pitchFamily="34" charset="0"/>
                <a:cs typeface="Tahoma" panose="020B0604030504040204" pitchFamily="34" charset="0"/>
              </a:rPr>
              <a:t>– дизельные электростанции (гор. +410, гор. +300, площадка очистных сооружений);</a:t>
            </a:r>
          </a:p>
          <a:p>
            <a:pPr indent="457200" algn="just"/>
            <a:r>
              <a:rPr lang="ru-RU" sz="1400" dirty="0">
                <a:latin typeface="Tahoma" panose="020B0604030504040204" pitchFamily="34" charset="0"/>
                <a:ea typeface="Tahoma" panose="020B0604030504040204" pitchFamily="34" charset="0"/>
                <a:cs typeface="Tahoma" panose="020B0604030504040204" pitchFamily="34" charset="0"/>
              </a:rPr>
              <a:t>– вспомогательная инфраструктура.</a:t>
            </a:r>
          </a:p>
          <a:p>
            <a:pPr indent="457200" algn="just"/>
            <a:r>
              <a:rPr lang="ru-RU" sz="1400" dirty="0">
                <a:latin typeface="Tahoma" panose="020B0604030504040204" pitchFamily="34" charset="0"/>
                <a:ea typeface="Tahoma" panose="020B0604030504040204" pitchFamily="34" charset="0"/>
                <a:cs typeface="Tahoma" panose="020B0604030504040204" pitchFamily="34" charset="0"/>
              </a:rPr>
              <a:t>Значительная часть нового оборудования размещается в подземных горных выработках или в производственных зданиях, являющихся препятствиями для распространения шума от работающего оборудования в окружающую среду. </a:t>
            </a:r>
          </a:p>
          <a:p>
            <a:pPr indent="457200" algn="just"/>
            <a:r>
              <a:rPr lang="ru-RU" sz="1400" dirty="0">
                <a:latin typeface="Tahoma" panose="020B0604030504040204" pitchFamily="34" charset="0"/>
                <a:ea typeface="Tahoma" panose="020B0604030504040204" pitchFamily="34" charset="0"/>
                <a:cs typeface="Tahoma" panose="020B0604030504040204" pitchFamily="34" charset="0"/>
              </a:rPr>
              <a:t>С целью защиты от шума и обеспечения нормативных параметров акустической среды действующим законодательством РФ устанавливаются обязательные нормативные требования для территории жилой застройки, в производственных, жилых и общественных зданиях.</a:t>
            </a:r>
          </a:p>
          <a:p>
            <a:pPr indent="457200" algn="just"/>
            <a:r>
              <a:rPr lang="ru-RU" sz="1400" dirty="0">
                <a:latin typeface="Tahoma" panose="020B0604030504040204" pitchFamily="34" charset="0"/>
                <a:ea typeface="Tahoma" panose="020B0604030504040204" pitchFamily="34" charset="0"/>
                <a:cs typeface="Tahoma" panose="020B0604030504040204" pitchFamily="34" charset="0"/>
              </a:rPr>
              <a:t>Большая часть оборудования, являющегося источником акустического воздействия, уже эксплуатируется на действующем предприятии. Учитывая значительную удаленность нормируемых территорий жилой застройки (103 км), территории вахтового поселка (4,5 км), акустическое воздействие при реализации намечаемой деятельности будет допустимым и не окажет значительного воздействия на селитебные территории.</a:t>
            </a:r>
          </a:p>
        </p:txBody>
      </p:sp>
    </p:spTree>
    <p:extLst>
      <p:ext uri="{BB962C8B-B14F-4D97-AF65-F5344CB8AC3E}">
        <p14:creationId xmlns:p14="http://schemas.microsoft.com/office/powerpoint/2010/main" val="3623409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827DA3E0-2138-47F3-A54C-32981A02DA4A}"/>
              </a:ext>
            </a:extLst>
          </p:cNvPr>
          <p:cNvSpPr>
            <a:spLocks noChangeArrowheads="1"/>
          </p:cNvSpPr>
          <p:nvPr/>
        </p:nvSpPr>
        <p:spPr bwMode="auto">
          <a:xfrm>
            <a:off x="1762806" y="0"/>
            <a:ext cx="7416800" cy="323165"/>
          </a:xfrm>
          <a:prstGeom prst="rect">
            <a:avLst/>
          </a:prstGeom>
          <a:noFill/>
          <a:ln w="9525">
            <a:noFill/>
            <a:miter lim="800000"/>
            <a:headEnd/>
            <a:tailEnd/>
          </a:ln>
        </p:spPr>
        <p:txBody>
          <a:bodyPr>
            <a:spAutoFit/>
          </a:bodyPr>
          <a:lstStyle/>
          <a:p>
            <a:pPr algn="ctr"/>
            <a:r>
              <a:rPr lang="ru-RU" altLang="ru-RU" sz="1500" b="1" dirty="0">
                <a:latin typeface="Tahoma" panose="020B0604030504040204" pitchFamily="34" charset="0"/>
                <a:ea typeface="Tahoma" panose="020B0604030504040204" pitchFamily="34" charset="0"/>
                <a:cs typeface="Tahoma" panose="020B0604030504040204" pitchFamily="34" charset="0"/>
              </a:rPr>
              <a:t>Карта-схема акустического воздействия эквивалентного уровня звука</a:t>
            </a:r>
          </a:p>
        </p:txBody>
      </p:sp>
      <p:pic>
        <p:nvPicPr>
          <p:cNvPr id="9" name="Picture 2">
            <a:extLst>
              <a:ext uri="{FF2B5EF4-FFF2-40B4-BE49-F238E27FC236}">
                <a16:creationId xmlns:a16="http://schemas.microsoft.com/office/drawing/2014/main" id="{01ED0B2F-A6F6-419F-9288-5949DCAED3E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l="16658" t="7684" r="6581" b="5915"/>
          <a:stretch/>
        </p:blipFill>
        <p:spPr bwMode="auto">
          <a:xfrm>
            <a:off x="825104" y="323165"/>
            <a:ext cx="10541791" cy="5293865"/>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108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A15A31A0-BCF5-4CD6-BF68-8CEDD830F35D}"/>
              </a:ext>
            </a:extLst>
          </p:cNvPr>
          <p:cNvSpPr txBox="1">
            <a:spLocks noChangeArrowheads="1"/>
          </p:cNvSpPr>
          <p:nvPr/>
        </p:nvSpPr>
        <p:spPr bwMode="auto">
          <a:xfrm>
            <a:off x="3143023" y="0"/>
            <a:ext cx="8112805" cy="338554"/>
          </a:xfrm>
          <a:prstGeom prst="rect">
            <a:avLst/>
          </a:prstGeom>
          <a:noFill/>
          <a:ln w="9525">
            <a:noFill/>
            <a:miter lim="800000"/>
            <a:headEnd/>
            <a:tailEnd/>
          </a:ln>
        </p:spPr>
        <p:txBody>
          <a:bodyPr wrap="square">
            <a:spAutoFit/>
          </a:bodyPr>
          <a:lstStyle/>
          <a:p>
            <a:pPr algn="r"/>
            <a:r>
              <a:rPr lang="ru-RU" sz="1600" b="1" dirty="0">
                <a:latin typeface="Tahoma" panose="020B0604030504040204" pitchFamily="34" charset="0"/>
                <a:ea typeface="Tahoma" panose="020B0604030504040204" pitchFamily="34" charset="0"/>
                <a:cs typeface="Tahoma" panose="020B0604030504040204" pitchFamily="34" charset="0"/>
              </a:rPr>
              <a:t>Предложения по организации санитарно-защитной зоны</a:t>
            </a:r>
          </a:p>
        </p:txBody>
      </p:sp>
      <p:pic>
        <p:nvPicPr>
          <p:cNvPr id="9" name="Picture 4">
            <a:extLst>
              <a:ext uri="{FF2B5EF4-FFF2-40B4-BE49-F238E27FC236}">
                <a16:creationId xmlns:a16="http://schemas.microsoft.com/office/drawing/2014/main" id="{9B992414-FBAC-419A-BD73-C5D630767E33}"/>
              </a:ext>
            </a:extLst>
          </p:cNvPr>
          <p:cNvPicPr>
            <a:picLocks noChangeAspect="1" noChangeArrowheads="1"/>
          </p:cNvPicPr>
          <p:nvPr/>
        </p:nvPicPr>
        <p:blipFill rotWithShape="1">
          <a:blip r:embed="rId2"/>
          <a:srcRect l="11339" r="3651" b="7517"/>
          <a:stretch/>
        </p:blipFill>
        <p:spPr bwMode="auto">
          <a:xfrm>
            <a:off x="8693621" y="3429000"/>
            <a:ext cx="2714608" cy="2569345"/>
          </a:xfrm>
          <a:prstGeom prst="rect">
            <a:avLst/>
          </a:prstGeom>
          <a:noFill/>
          <a:ln>
            <a:noFill/>
          </a:ln>
          <a:effectLst>
            <a:softEdge rad="317500"/>
          </a:effectLst>
        </p:spPr>
      </p:pic>
      <p:sp>
        <p:nvSpPr>
          <p:cNvPr id="11" name="Прямоугольник 8">
            <a:extLst>
              <a:ext uri="{FF2B5EF4-FFF2-40B4-BE49-F238E27FC236}">
                <a16:creationId xmlns:a16="http://schemas.microsoft.com/office/drawing/2014/main" id="{D15DFACD-AAA4-42C9-851D-FBDCE760ECC1}"/>
              </a:ext>
            </a:extLst>
          </p:cNvPr>
          <p:cNvSpPr>
            <a:spLocks noChangeArrowheads="1"/>
          </p:cNvSpPr>
          <p:nvPr/>
        </p:nvSpPr>
        <p:spPr bwMode="auto">
          <a:xfrm>
            <a:off x="304800" y="546364"/>
            <a:ext cx="11103429" cy="4616648"/>
          </a:xfrm>
          <a:prstGeom prst="rect">
            <a:avLst/>
          </a:prstGeom>
          <a:noFill/>
          <a:ln w="9525">
            <a:noFill/>
            <a:miter lim="800000"/>
            <a:headEnd/>
            <a:tailEnd/>
          </a:ln>
        </p:spPr>
        <p:txBody>
          <a:bodyPr wrap="square">
            <a:spAutoFit/>
          </a:bodyPr>
          <a:lstStyle/>
          <a:p>
            <a:pPr indent="457200" algn="just"/>
            <a:r>
              <a:rPr lang="ru-RU" sz="1400" dirty="0">
                <a:latin typeface="Tahoma" panose="020B0604030504040204" pitchFamily="34" charset="0"/>
                <a:ea typeface="Tahoma" panose="020B0604030504040204" pitchFamily="34" charset="0"/>
                <a:cs typeface="Tahoma" panose="020B0604030504040204" pitchFamily="34" charset="0"/>
              </a:rPr>
              <a:t>Согласно СанПиН 2.2.1/2.1.1.1200-03 «Санитарно-защитные зоны и санитарная классификация предприятий, сооружений и иных объектов» промышленные объекты </a:t>
            </a:r>
            <a:r>
              <a:rPr lang="ru-RU" sz="1400" dirty="0" err="1">
                <a:latin typeface="Tahoma" panose="020B0604030504040204" pitchFamily="34" charset="0"/>
                <a:ea typeface="Tahoma" panose="020B0604030504040204" pitchFamily="34" charset="0"/>
                <a:cs typeface="Tahoma" panose="020B0604030504040204" pitchFamily="34" charset="0"/>
              </a:rPr>
              <a:t>Шанучского</a:t>
            </a:r>
            <a:r>
              <a:rPr lang="ru-RU" sz="1400" dirty="0">
                <a:latin typeface="Tahoma" panose="020B0604030504040204" pitchFamily="34" charset="0"/>
                <a:ea typeface="Tahoma" panose="020B0604030504040204" pitchFamily="34" charset="0"/>
                <a:cs typeface="Tahoma" panose="020B0604030504040204" pitchFamily="34" charset="0"/>
              </a:rPr>
              <a:t> месторождения относятся к I классу (раздел 7.1.3. п. 6 – горно-обогатительные комбинаты). Согласно п. 2.3 СанПиН 2.2.1/2.1.1.1200-03 критерием для определения размера санитарно-защитной зоны является не превышение на ее внешней границе и за ее пределами ПДК (предельно допустимых концентраций) загрязняющих веществ, установленных для атмосферного воздуха населенных мест, ПДУ (предельно допустимых уровней) физического воздействия на атмосферный воздух.</a:t>
            </a:r>
          </a:p>
          <a:p>
            <a:pPr indent="457200" algn="just"/>
            <a:r>
              <a:rPr lang="ru-RU" sz="1400" dirty="0">
                <a:latin typeface="Tahoma" panose="020B0604030504040204" pitchFamily="34" charset="0"/>
                <a:ea typeface="Tahoma" panose="020B0604030504040204" pitchFamily="34" charset="0"/>
                <a:cs typeface="Tahoma" panose="020B0604030504040204" pitchFamily="34" charset="0"/>
              </a:rPr>
              <a:t>На прилегающей к месторождению «</a:t>
            </a:r>
            <a:r>
              <a:rPr lang="ru-RU" sz="1400" dirty="0" err="1">
                <a:latin typeface="Tahoma" panose="020B0604030504040204" pitchFamily="34" charset="0"/>
                <a:ea typeface="Tahoma" panose="020B0604030504040204" pitchFamily="34" charset="0"/>
                <a:cs typeface="Tahoma" panose="020B0604030504040204" pitchFamily="34" charset="0"/>
              </a:rPr>
              <a:t>Шануч</a:t>
            </a:r>
            <a:r>
              <a:rPr lang="ru-RU" sz="1400" dirty="0">
                <a:latin typeface="Tahoma" panose="020B0604030504040204" pitchFamily="34" charset="0"/>
                <a:ea typeface="Tahoma" panose="020B0604030504040204" pitchFamily="34" charset="0"/>
                <a:cs typeface="Tahoma" panose="020B0604030504040204" pitchFamily="34" charset="0"/>
              </a:rPr>
              <a:t>» территории отсутствуют объекты с постоянным проживанием населения и рекреационные зоны. Единственным вкладчиком в загрязнение атмосферного воздуха на территории будут являться производственные объекты проектируемого предприятия. Преобладающими будут низкие и наземные источники загрязнения атмосферы c организованным и неорганизованным выбросом.</a:t>
            </a:r>
          </a:p>
          <a:p>
            <a:pPr indent="457200" algn="just"/>
            <a:r>
              <a:rPr lang="ru-RU" sz="1400" dirty="0">
                <a:latin typeface="Tahoma" panose="020B0604030504040204" pitchFamily="34" charset="0"/>
                <a:ea typeface="Tahoma" panose="020B0604030504040204" pitchFamily="34" charset="0"/>
                <a:cs typeface="Tahoma" panose="020B0604030504040204" pitchFamily="34" charset="0"/>
              </a:rPr>
              <a:t>Граница расчетной СЗЗ определена проектной документацией на основании расчетов загрязнения атмосферного воздуха и акустических расчетов.</a:t>
            </a:r>
          </a:p>
          <a:p>
            <a:pPr indent="457200" algn="just"/>
            <a:r>
              <a:rPr lang="ru-RU" sz="1400" dirty="0">
                <a:latin typeface="Tahoma" panose="020B0604030504040204" pitchFamily="34" charset="0"/>
                <a:ea typeface="Tahoma" panose="020B0604030504040204" pitchFamily="34" charset="0"/>
                <a:cs typeface="Tahoma" panose="020B0604030504040204" pitchFamily="34" charset="0"/>
              </a:rPr>
              <a:t>Ближайшее производство – горнодобывающее предприятие на базе Агинского золоторудного месторождения – располагается в 60 км на северо-восток от месторождения. В 50 км к югу от месторождения располагается </a:t>
            </a:r>
            <a:r>
              <a:rPr lang="ru-RU" sz="1400" dirty="0" err="1">
                <a:latin typeface="Tahoma" panose="020B0604030504040204" pitchFamily="34" charset="0"/>
                <a:ea typeface="Tahoma" panose="020B0604030504040204" pitchFamily="34" charset="0"/>
                <a:cs typeface="Tahoma" panose="020B0604030504040204" pitchFamily="34" charset="0"/>
              </a:rPr>
              <a:t>Крутогоровское</a:t>
            </a:r>
            <a:r>
              <a:rPr lang="ru-RU" sz="1400" dirty="0">
                <a:latin typeface="Tahoma" panose="020B0604030504040204" pitchFamily="34" charset="0"/>
                <a:ea typeface="Tahoma" panose="020B0604030504040204" pitchFamily="34" charset="0"/>
                <a:cs typeface="Tahoma" panose="020B0604030504040204" pitchFamily="34" charset="0"/>
              </a:rPr>
              <a:t> каменноугольное месторождение. Так же в 5 км к северу от месторождения проходит южная граница </a:t>
            </a:r>
            <a:r>
              <a:rPr lang="ru-RU" sz="1400" dirty="0" err="1">
                <a:latin typeface="Tahoma" panose="020B0604030504040204" pitchFamily="34" charset="0"/>
                <a:ea typeface="Tahoma" panose="020B0604030504040204" pitchFamily="34" charset="0"/>
                <a:cs typeface="Tahoma" panose="020B0604030504040204" pitchFamily="34" charset="0"/>
              </a:rPr>
              <a:t>Быстринского</a:t>
            </a:r>
            <a:r>
              <a:rPr lang="ru-RU" sz="1400" dirty="0">
                <a:latin typeface="Tahoma" panose="020B0604030504040204" pitchFamily="34" charset="0"/>
                <a:ea typeface="Tahoma" panose="020B0604030504040204" pitchFamily="34" charset="0"/>
                <a:cs typeface="Tahoma" panose="020B0604030504040204" pitchFamily="34" charset="0"/>
              </a:rPr>
              <a:t> природного парка регионального значения.</a:t>
            </a:r>
          </a:p>
          <a:p>
            <a:pPr indent="457200" algn="just"/>
            <a:endParaRPr lang="ru-RU" sz="1400" dirty="0">
              <a:latin typeface="Tahoma" panose="020B0604030504040204" pitchFamily="34" charset="0"/>
              <a:ea typeface="Tahoma" panose="020B0604030504040204" pitchFamily="34" charset="0"/>
              <a:cs typeface="Tahoma" panose="020B0604030504040204" pitchFamily="34" charset="0"/>
            </a:endParaRPr>
          </a:p>
          <a:p>
            <a:pPr indent="457200" algn="just"/>
            <a:r>
              <a:rPr lang="ru-RU" sz="1400" dirty="0">
                <a:latin typeface="Tahoma" panose="020B0604030504040204" pitchFamily="34" charset="0"/>
                <a:ea typeface="Tahoma" panose="020B0604030504040204" pitchFamily="34" charset="0"/>
                <a:cs typeface="Tahoma" panose="020B0604030504040204" pitchFamily="34" charset="0"/>
              </a:rPr>
              <a:t>Согласно территориальному планированию территории </a:t>
            </a:r>
            <a:r>
              <a:rPr lang="ru-RU" sz="1400" dirty="0" err="1">
                <a:latin typeface="Tahoma" panose="020B0604030504040204" pitchFamily="34" charset="0"/>
                <a:ea typeface="Tahoma" panose="020B0604030504040204" pitchFamily="34" charset="0"/>
                <a:cs typeface="Tahoma" panose="020B0604030504040204" pitchFamily="34" charset="0"/>
              </a:rPr>
              <a:t>Быстринского</a:t>
            </a:r>
            <a:r>
              <a:rPr lang="ru-RU" sz="1400" dirty="0">
                <a:latin typeface="Tahoma" panose="020B0604030504040204" pitchFamily="34" charset="0"/>
                <a:ea typeface="Tahoma" panose="020B0604030504040204" pitchFamily="34" charset="0"/>
                <a:cs typeface="Tahoma" panose="020B0604030504040204" pitchFamily="34" charset="0"/>
              </a:rPr>
              <a:t> муниципального района с перспективой развития до 2028 года на прилегающих к месторождению территориях организация жилых зон не планируется. Материалы территориального планирования размещены на официальном сайте администрации </a:t>
            </a:r>
            <a:r>
              <a:rPr lang="ru-RU" sz="1400" dirty="0" err="1">
                <a:latin typeface="Tahoma" panose="020B0604030504040204" pitchFamily="34" charset="0"/>
                <a:ea typeface="Tahoma" panose="020B0604030504040204" pitchFamily="34" charset="0"/>
                <a:cs typeface="Tahoma" panose="020B0604030504040204" pitchFamily="34" charset="0"/>
              </a:rPr>
              <a:t>Быстринского</a:t>
            </a:r>
            <a:r>
              <a:rPr lang="ru-RU" sz="1400" dirty="0">
                <a:latin typeface="Tahoma" panose="020B0604030504040204" pitchFamily="34" charset="0"/>
                <a:ea typeface="Tahoma" panose="020B0604030504040204" pitchFamily="34" charset="0"/>
                <a:cs typeface="Tahoma" panose="020B0604030504040204" pitchFamily="34" charset="0"/>
              </a:rPr>
              <a:t> муниципального района Камчатского края: HTTP://WWW.BMR-KAMCHATKA.RU/TP_BISTRINSKII/ONE-878.HTML.</a:t>
            </a:r>
          </a:p>
        </p:txBody>
      </p:sp>
    </p:spTree>
    <p:extLst>
      <p:ext uri="{BB962C8B-B14F-4D97-AF65-F5344CB8AC3E}">
        <p14:creationId xmlns:p14="http://schemas.microsoft.com/office/powerpoint/2010/main" val="3914690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BE2463FF-5F04-4F2C-BBCE-87EE5A4D3394}"/>
              </a:ext>
            </a:extLst>
          </p:cNvPr>
          <p:cNvSpPr/>
          <p:nvPr/>
        </p:nvSpPr>
        <p:spPr>
          <a:xfrm>
            <a:off x="3766458" y="144920"/>
            <a:ext cx="8240486" cy="338554"/>
          </a:xfrm>
          <a:prstGeom prst="rect">
            <a:avLst/>
          </a:prstGeom>
        </p:spPr>
        <p:txBody>
          <a:bodyPr wrap="square">
            <a:spAutoFit/>
          </a:bodyPr>
          <a:lstStyle/>
          <a:p>
            <a:r>
              <a:rPr lang="ru-RU" sz="1600" b="1" dirty="0">
                <a:solidFill>
                  <a:srgbClr val="000000"/>
                </a:solidFill>
                <a:latin typeface="Tahoma" panose="020B0604030504040204" pitchFamily="34" charset="0"/>
                <a:ea typeface="Tahoma" panose="020B0604030504040204" pitchFamily="34" charset="0"/>
                <a:cs typeface="Tahoma" panose="020B0604030504040204" pitchFamily="34" charset="0"/>
              </a:rPr>
              <a:t>Мероприятия по снижению воздействия на атмосферу</a:t>
            </a:r>
            <a:endParaRPr lang="ru-RU" sz="1600" b="1" dirty="0">
              <a:latin typeface="Tahoma" panose="020B0604030504040204" pitchFamily="34" charset="0"/>
              <a:ea typeface="Tahoma" panose="020B0604030504040204" pitchFamily="34" charset="0"/>
              <a:cs typeface="Tahoma" panose="020B0604030504040204" pitchFamily="34" charset="0"/>
            </a:endParaRPr>
          </a:p>
        </p:txBody>
      </p:sp>
      <p:sp>
        <p:nvSpPr>
          <p:cNvPr id="3" name="Прямоугольник 2">
            <a:extLst>
              <a:ext uri="{FF2B5EF4-FFF2-40B4-BE49-F238E27FC236}">
                <a16:creationId xmlns:a16="http://schemas.microsoft.com/office/drawing/2014/main" id="{7978CA21-A3F2-44BE-AE27-8A8DD98F5F7C}"/>
              </a:ext>
            </a:extLst>
          </p:cNvPr>
          <p:cNvSpPr/>
          <p:nvPr/>
        </p:nvSpPr>
        <p:spPr>
          <a:xfrm>
            <a:off x="881742" y="514252"/>
            <a:ext cx="10776857" cy="4708981"/>
          </a:xfrm>
          <a:prstGeom prst="rect">
            <a:avLst/>
          </a:prstGeom>
        </p:spPr>
        <p:txBody>
          <a:bodyPr wrap="square">
            <a:spAutoFit/>
          </a:bodyPr>
          <a:lstStyle/>
          <a:p>
            <a:r>
              <a:rPr lang="ru-RU" sz="1500" dirty="0">
                <a:solidFill>
                  <a:srgbClr val="000000"/>
                </a:solidFill>
                <a:latin typeface="Tahoma" panose="020B0604030504040204" pitchFamily="34" charset="0"/>
                <a:ea typeface="Tahoma" panose="020B0604030504040204" pitchFamily="34" charset="0"/>
                <a:cs typeface="Tahoma" panose="020B0604030504040204" pitchFamily="34" charset="0"/>
              </a:rPr>
              <a:t>На проектируемом объекте предусмотрены следующие мероприятия по снижению негативного воздействия на атмосферный воздух:</a:t>
            </a:r>
          </a:p>
          <a:p>
            <a:r>
              <a:rPr lang="ru-RU" sz="1500" dirty="0">
                <a:solidFill>
                  <a:srgbClr val="000000"/>
                </a:solidFill>
                <a:latin typeface="Tahoma" panose="020B0604030504040204" pitchFamily="34" charset="0"/>
                <a:ea typeface="Tahoma" panose="020B0604030504040204" pitchFamily="34" charset="0"/>
                <a:cs typeface="Tahoma" panose="020B0604030504040204" pitchFamily="34" charset="0"/>
              </a:rPr>
              <a:t>- установление технологического режима, позволяющего максимально снизить выбросы загрязняющих веществ в атмосферу, рассредоточение во времени работы техники и оборудования, не участвующих в едином технологическом процессе;</a:t>
            </a:r>
          </a:p>
          <a:p>
            <a:r>
              <a:rPr lang="ru-RU" sz="1500" dirty="0">
                <a:solidFill>
                  <a:srgbClr val="000000"/>
                </a:solidFill>
                <a:latin typeface="Tahoma" panose="020B0604030504040204" pitchFamily="34" charset="0"/>
                <a:ea typeface="Tahoma" panose="020B0604030504040204" pitchFamily="34" charset="0"/>
                <a:cs typeface="Tahoma" panose="020B0604030504040204" pitchFamily="34" charset="0"/>
              </a:rPr>
              <a:t>- проведение </a:t>
            </a:r>
            <a:r>
              <a:rPr lang="ru-RU" sz="1500" dirty="0" err="1">
                <a:solidFill>
                  <a:srgbClr val="000000"/>
                </a:solidFill>
                <a:latin typeface="Tahoma" panose="020B0604030504040204" pitchFamily="34" charset="0"/>
                <a:ea typeface="Tahoma" panose="020B0604030504040204" pitchFamily="34" charset="0"/>
                <a:cs typeface="Tahoma" panose="020B0604030504040204" pitchFamily="34" charset="0"/>
              </a:rPr>
              <a:t>противопылевых</a:t>
            </a:r>
            <a:r>
              <a:rPr lang="ru-RU" sz="1500" dirty="0">
                <a:solidFill>
                  <a:srgbClr val="000000"/>
                </a:solidFill>
                <a:latin typeface="Tahoma" panose="020B0604030504040204" pitchFamily="34" charset="0"/>
                <a:ea typeface="Tahoma" panose="020B0604030504040204" pitchFamily="34" charset="0"/>
                <a:cs typeface="Tahoma" panose="020B0604030504040204" pitchFamily="34" charset="0"/>
              </a:rPr>
              <a:t> профилактических мероприятий при проведении подземных горных работ, соблюдение правил безопасности при эксплуатации месторождений, организация эффективного проветривания горных выработок по надежной устойчивой схеме;</a:t>
            </a:r>
          </a:p>
          <a:p>
            <a:r>
              <a:rPr lang="ru-RU" sz="1500" dirty="0">
                <a:solidFill>
                  <a:srgbClr val="000000"/>
                </a:solidFill>
                <a:latin typeface="Tahoma" panose="020B0604030504040204" pitchFamily="34" charset="0"/>
                <a:ea typeface="Tahoma" panose="020B0604030504040204" pitchFamily="34" charset="0"/>
                <a:cs typeface="Tahoma" panose="020B0604030504040204" pitchFamily="34" charset="0"/>
              </a:rPr>
              <a:t>- минимизация количества выбрасываемых в атмосферу вредных веществ за счет использования современного горного оборудования, укомплектованного нейтрализаторами отработанных газов;</a:t>
            </a:r>
          </a:p>
          <a:p>
            <a:r>
              <a:rPr lang="ru-RU" sz="1500" dirty="0">
                <a:solidFill>
                  <a:srgbClr val="000000"/>
                </a:solidFill>
                <a:latin typeface="Tahoma" panose="020B0604030504040204" pitchFamily="34" charset="0"/>
                <a:ea typeface="Tahoma" panose="020B0604030504040204" pitchFamily="34" charset="0"/>
                <a:cs typeface="Tahoma" panose="020B0604030504040204" pitchFamily="34" charset="0"/>
              </a:rPr>
              <a:t>- систематическое наблюдение за техническим состоянием горнотранспортного оборудования и контроль за точным соблюдением технологии производства работ;</a:t>
            </a:r>
          </a:p>
          <a:p>
            <a:r>
              <a:rPr lang="ru-RU" sz="1500" dirty="0">
                <a:solidFill>
                  <a:srgbClr val="000000"/>
                </a:solidFill>
                <a:latin typeface="Tahoma" panose="020B0604030504040204" pitchFamily="34" charset="0"/>
                <a:ea typeface="Tahoma" panose="020B0604030504040204" pitchFamily="34" charset="0"/>
                <a:cs typeface="Tahoma" panose="020B0604030504040204" pitchFamily="34" charset="0"/>
              </a:rPr>
              <a:t>- минимизация высоты пылящих материалов при погрузочно-транспортных работах, снижение неорганизованных выбросов.</a:t>
            </a:r>
          </a:p>
          <a:p>
            <a:r>
              <a:rPr lang="ru-RU" sz="1500" dirty="0">
                <a:solidFill>
                  <a:srgbClr val="000000"/>
                </a:solidFill>
                <a:latin typeface="Tahoma" panose="020B0604030504040204" pitchFamily="34" charset="0"/>
                <a:ea typeface="Tahoma" panose="020B0604030504040204" pitchFamily="34" charset="0"/>
                <a:cs typeface="Tahoma" panose="020B0604030504040204" pitchFamily="34" charset="0"/>
              </a:rPr>
              <a:t>Основное значение при снижении шумового воздействия будут иметь мероприятия по охране труда на постоянных рабочих местах:</a:t>
            </a:r>
          </a:p>
          <a:p>
            <a:r>
              <a:rPr lang="ru-RU" sz="1500" dirty="0">
                <a:solidFill>
                  <a:srgbClr val="000000"/>
                </a:solidFill>
                <a:latin typeface="Tahoma" panose="020B0604030504040204" pitchFamily="34" charset="0"/>
                <a:ea typeface="Tahoma" panose="020B0604030504040204" pitchFamily="34" charset="0"/>
                <a:cs typeface="Tahoma" panose="020B0604030504040204" pitchFamily="34" charset="0"/>
              </a:rPr>
              <a:t>– максимально возможное удаление источников шума от защищаемых объектов;</a:t>
            </a:r>
          </a:p>
          <a:p>
            <a:r>
              <a:rPr lang="ru-RU" sz="1500" dirty="0">
                <a:solidFill>
                  <a:srgbClr val="000000"/>
                </a:solidFill>
                <a:latin typeface="Tahoma" panose="020B0604030504040204" pitchFamily="34" charset="0"/>
                <a:ea typeface="Tahoma" panose="020B0604030504040204" pitchFamily="34" charset="0"/>
                <a:cs typeface="Tahoma" panose="020B0604030504040204" pitchFamily="34" charset="0"/>
              </a:rPr>
              <a:t>– ориентация источников шума в противоположную сторону от защищаемых объектов;</a:t>
            </a:r>
          </a:p>
          <a:p>
            <a:r>
              <a:rPr lang="ru-RU" sz="1500" dirty="0">
                <a:solidFill>
                  <a:srgbClr val="000000"/>
                </a:solidFill>
                <a:latin typeface="Tahoma" panose="020B0604030504040204" pitchFamily="34" charset="0"/>
                <a:ea typeface="Tahoma" panose="020B0604030504040204" pitchFamily="34" charset="0"/>
                <a:cs typeface="Tahoma" panose="020B0604030504040204" pitchFamily="34" charset="0"/>
              </a:rPr>
              <a:t>– применение оборудования с низкими акустическими показателями, имеющее гигиенические сертификаты;</a:t>
            </a:r>
          </a:p>
          <a:p>
            <a:r>
              <a:rPr lang="ru-RU" sz="1500" dirty="0">
                <a:solidFill>
                  <a:srgbClr val="000000"/>
                </a:solidFill>
                <a:latin typeface="Tahoma" panose="020B0604030504040204" pitchFamily="34" charset="0"/>
                <a:ea typeface="Tahoma" panose="020B0604030504040204" pitchFamily="34" charset="0"/>
                <a:cs typeface="Tahoma" panose="020B0604030504040204" pitchFamily="34" charset="0"/>
              </a:rPr>
              <a:t>– применение техники, имеющей более низкие шумовые характеристики</a:t>
            </a:r>
            <a:endParaRPr lang="ru-RU" sz="15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77051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1E6D8253-FA61-4392-AC74-B5949B783976}"/>
              </a:ext>
            </a:extLst>
          </p:cNvPr>
          <p:cNvSpPr/>
          <p:nvPr/>
        </p:nvSpPr>
        <p:spPr>
          <a:xfrm>
            <a:off x="8513135" y="5837276"/>
            <a:ext cx="3097618" cy="369332"/>
          </a:xfrm>
          <a:prstGeom prst="rect">
            <a:avLst/>
          </a:prstGeom>
        </p:spPr>
        <p:txBody>
          <a:bodyPr wrap="square">
            <a:spAutoFit/>
          </a:bodyPr>
          <a:lstStyle/>
          <a:p>
            <a:pPr algn="just"/>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ЗАО НПК «</a:t>
            </a:r>
            <a:r>
              <a:rPr lang="ru-RU" i="1" dirty="0" err="1">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Геотехнология</a:t>
            </a:r>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a:t>
            </a:r>
          </a:p>
        </p:txBody>
      </p:sp>
      <p:pic>
        <p:nvPicPr>
          <p:cNvPr id="5" name="Рисунок 4">
            <a:extLst>
              <a:ext uri="{FF2B5EF4-FFF2-40B4-BE49-F238E27FC236}">
                <a16:creationId xmlns:a16="http://schemas.microsoft.com/office/drawing/2014/main" id="{3749C362-8E12-4717-8C53-19BDC18018F2}"/>
              </a:ext>
            </a:extLst>
          </p:cNvPr>
          <p:cNvPicPr>
            <a:picLocks noChangeAspect="1"/>
          </p:cNvPicPr>
          <p:nvPr/>
        </p:nvPicPr>
        <p:blipFill>
          <a:blip r:embed="rId2"/>
          <a:stretch>
            <a:fillRect/>
          </a:stretch>
        </p:blipFill>
        <p:spPr>
          <a:xfrm>
            <a:off x="7901661" y="5730951"/>
            <a:ext cx="611474" cy="606911"/>
          </a:xfrm>
          <a:prstGeom prst="rect">
            <a:avLst/>
          </a:prstGeom>
        </p:spPr>
      </p:pic>
      <p:sp>
        <p:nvSpPr>
          <p:cNvPr id="8" name="Прямоугольник 7">
            <a:extLst>
              <a:ext uri="{FF2B5EF4-FFF2-40B4-BE49-F238E27FC236}">
                <a16:creationId xmlns:a16="http://schemas.microsoft.com/office/drawing/2014/main" id="{9B287FEC-4529-4EAB-ADFB-C067251B1E0B}"/>
              </a:ext>
            </a:extLst>
          </p:cNvPr>
          <p:cNvSpPr/>
          <p:nvPr/>
        </p:nvSpPr>
        <p:spPr>
          <a:xfrm>
            <a:off x="794657" y="520138"/>
            <a:ext cx="10816096" cy="2062103"/>
          </a:xfrm>
          <a:prstGeom prst="rect">
            <a:avLst/>
          </a:prstGeom>
        </p:spPr>
        <p:txBody>
          <a:bodyPr wrap="square">
            <a:spAutoFit/>
          </a:bodyPr>
          <a:lstStyle/>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Участок месторождения расположен на землях ГУ «</a:t>
            </a:r>
            <a:r>
              <a:rPr lang="ru-RU" sz="1600" dirty="0" err="1">
                <a:solidFill>
                  <a:srgbClr val="000000"/>
                </a:solidFill>
                <a:latin typeface="Tahoma" panose="020B0604030504040204" pitchFamily="34" charset="0"/>
                <a:ea typeface="Tahoma" panose="020B0604030504040204" pitchFamily="34" charset="0"/>
                <a:cs typeface="Tahoma" panose="020B0604030504040204" pitchFamily="34" charset="0"/>
              </a:rPr>
              <a:t>Быстринское</a:t>
            </a:r>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лесничество» </a:t>
            </a:r>
            <a:r>
              <a:rPr lang="ru-RU" sz="1600" dirty="0" err="1">
                <a:solidFill>
                  <a:srgbClr val="000000"/>
                </a:solidFill>
                <a:latin typeface="Tahoma" panose="020B0604030504040204" pitchFamily="34" charset="0"/>
                <a:ea typeface="Tahoma" panose="020B0604030504040204" pitchFamily="34" charset="0"/>
                <a:cs typeface="Tahoma" panose="020B0604030504040204" pitchFamily="34" charset="0"/>
              </a:rPr>
              <a:t>Эссовское</a:t>
            </a:r>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участковое лесничество кварталы 388,389.</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Земельные участки, предоставляются на основании договоров аренды. Общая площадь земельного отвода составляет 130,84 га. Целевое назначение лесов – резервные леса. Размещение проектируемого промышленного объекта предусматривается с учетом рационального использования земель лесного фонда, при условии последующей рекультивации. Добываемая руда размещается на складах богатой, бедной и усредненной руды. Воздействия на земельные ресурсы оцениваются, как локальные, ограниченные по масштабам.</a:t>
            </a:r>
            <a:endParaRPr lang="ru-RU"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9" name="TextBox 3">
            <a:extLst>
              <a:ext uri="{FF2B5EF4-FFF2-40B4-BE49-F238E27FC236}">
                <a16:creationId xmlns:a16="http://schemas.microsoft.com/office/drawing/2014/main" id="{580FADF2-CAF0-4EDF-A510-60CC8665C42B}"/>
              </a:ext>
            </a:extLst>
          </p:cNvPr>
          <p:cNvSpPr txBox="1">
            <a:spLocks noChangeArrowheads="1"/>
          </p:cNvSpPr>
          <p:nvPr/>
        </p:nvSpPr>
        <p:spPr bwMode="auto">
          <a:xfrm>
            <a:off x="4438423" y="180413"/>
            <a:ext cx="5761037" cy="339725"/>
          </a:xfrm>
          <a:prstGeom prst="rect">
            <a:avLst/>
          </a:prstGeom>
          <a:noFill/>
          <a:ln w="9525">
            <a:noFill/>
            <a:miter lim="800000"/>
            <a:headEnd/>
            <a:tailEnd/>
          </a:ln>
        </p:spPr>
        <p:txBody>
          <a:bodyPr>
            <a:spAutoFit/>
          </a:bodyPr>
          <a:lstStyle/>
          <a:p>
            <a:pPr algn="r"/>
            <a:r>
              <a:rPr lang="ru-RU" sz="1600" b="1" dirty="0">
                <a:latin typeface="Tahoma" panose="020B0604030504040204" pitchFamily="34" charset="0"/>
                <a:ea typeface="Tahoma" panose="020B0604030504040204" pitchFamily="34" charset="0"/>
                <a:cs typeface="Tahoma" panose="020B0604030504040204" pitchFamily="34" charset="0"/>
              </a:rPr>
              <a:t>Воздействие на земельные ресурсы</a:t>
            </a:r>
          </a:p>
        </p:txBody>
      </p:sp>
      <p:pic>
        <p:nvPicPr>
          <p:cNvPr id="10" name="Рисунок 9">
            <a:extLst>
              <a:ext uri="{FF2B5EF4-FFF2-40B4-BE49-F238E27FC236}">
                <a16:creationId xmlns:a16="http://schemas.microsoft.com/office/drawing/2014/main" id="{D296FF32-7600-4C70-8DE7-4E8E8F7D80F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l="14860" r="27362" b="33333"/>
          <a:stretch/>
        </p:blipFill>
        <p:spPr>
          <a:xfrm>
            <a:off x="881743" y="2582242"/>
            <a:ext cx="10729010" cy="3073376"/>
          </a:xfrm>
          <a:prstGeom prst="rect">
            <a:avLst/>
          </a:prstGeom>
          <a:effectLst>
            <a:softEdge rad="127000"/>
          </a:effectLst>
        </p:spPr>
      </p:pic>
    </p:spTree>
    <p:extLst>
      <p:ext uri="{BB962C8B-B14F-4D97-AF65-F5344CB8AC3E}">
        <p14:creationId xmlns:p14="http://schemas.microsoft.com/office/powerpoint/2010/main" val="2030385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377BDDE-41BD-459A-BC5D-02FC031596C3}"/>
              </a:ext>
            </a:extLst>
          </p:cNvPr>
          <p:cNvSpPr>
            <a:spLocks noGrp="1"/>
          </p:cNvSpPr>
          <p:nvPr>
            <p:ph type="title"/>
          </p:nvPr>
        </p:nvSpPr>
        <p:spPr>
          <a:xfrm>
            <a:off x="435935" y="260497"/>
            <a:ext cx="10940902" cy="643269"/>
          </a:xfrm>
        </p:spPr>
        <p:txBody>
          <a:bodyPr>
            <a:normAutofit/>
          </a:bodyPr>
          <a:lstStyle/>
          <a:p>
            <a:r>
              <a:rPr lang="ru-RU" sz="3000" i="1" u="sng" spc="300" dirty="0">
                <a:solidFill>
                  <a:schemeClr val="accent4">
                    <a:lumMod val="50000"/>
                  </a:schemeClr>
                </a:solidFill>
              </a:rPr>
              <a:t>Краткая информация о намечаемой деятельности</a:t>
            </a:r>
          </a:p>
        </p:txBody>
      </p:sp>
      <p:sp>
        <p:nvSpPr>
          <p:cNvPr id="3" name="Объект 2">
            <a:extLst>
              <a:ext uri="{FF2B5EF4-FFF2-40B4-BE49-F238E27FC236}">
                <a16:creationId xmlns:a16="http://schemas.microsoft.com/office/drawing/2014/main" id="{71104688-1F11-4817-9861-A78576418DD7}"/>
              </a:ext>
            </a:extLst>
          </p:cNvPr>
          <p:cNvSpPr>
            <a:spLocks noGrp="1"/>
          </p:cNvSpPr>
          <p:nvPr>
            <p:ph sz="quarter" idx="13"/>
          </p:nvPr>
        </p:nvSpPr>
        <p:spPr>
          <a:xfrm>
            <a:off x="435935" y="1105786"/>
            <a:ext cx="11047228" cy="4423145"/>
          </a:xfrm>
        </p:spPr>
        <p:txBody>
          <a:bodyPr>
            <a:normAutofit lnSpcReduction="10000"/>
          </a:bodyPr>
          <a:lstStyle/>
          <a:p>
            <a:r>
              <a:rPr lang="ru-RU" sz="1800" i="1" u="sng" spc="300" dirty="0"/>
              <a:t>цели общественных обсуждений</a:t>
            </a:r>
            <a:r>
              <a:rPr lang="ru-RU" sz="1800" i="1" spc="300" dirty="0"/>
              <a:t>:</a:t>
            </a:r>
            <a:r>
              <a:rPr lang="ru-RU" sz="1800" spc="300" dirty="0"/>
              <a:t> </a:t>
            </a:r>
          </a:p>
          <a:p>
            <a:pPr marL="0" indent="0" algn="just">
              <a:buNone/>
            </a:pPr>
            <a:r>
              <a:rPr lang="ru-RU" sz="1600" cap="none" dirty="0">
                <a:latin typeface="Tahoma" panose="020B0604030504040204" pitchFamily="34" charset="0"/>
                <a:ea typeface="Tahoma" panose="020B0604030504040204" pitchFamily="34" charset="0"/>
                <a:cs typeface="Tahoma" panose="020B0604030504040204" pitchFamily="34" charset="0"/>
              </a:rPr>
              <a:t>Информирование общественности и органов местного самоуправления о намечаемой хозяйственной деятельности по продолжению отработки месторождения «</a:t>
            </a:r>
            <a:r>
              <a:rPr lang="ru-RU" sz="1600" cap="none" dirty="0" err="1">
                <a:latin typeface="Tahoma" panose="020B0604030504040204" pitchFamily="34" charset="0"/>
                <a:ea typeface="Tahoma" panose="020B0604030504040204" pitchFamily="34" charset="0"/>
                <a:cs typeface="Tahoma" panose="020B0604030504040204" pitchFamily="34" charset="0"/>
              </a:rPr>
              <a:t>Шануч</a:t>
            </a:r>
            <a:r>
              <a:rPr lang="ru-RU" sz="1600" cap="none" dirty="0">
                <a:latin typeface="Tahoma" panose="020B0604030504040204" pitchFamily="34" charset="0"/>
                <a:ea typeface="Tahoma" panose="020B0604030504040204" pitchFamily="34" charset="0"/>
                <a:cs typeface="Tahoma" panose="020B0604030504040204" pitchFamily="34" charset="0"/>
              </a:rPr>
              <a:t>» с учетом вовлечения дополнительных запасов. </a:t>
            </a:r>
          </a:p>
          <a:p>
            <a:pPr marL="0" indent="0" algn="just">
              <a:buNone/>
            </a:pPr>
            <a:r>
              <a:rPr lang="ru-RU" sz="1600" cap="none" dirty="0">
                <a:latin typeface="Tahoma" panose="020B0604030504040204" pitchFamily="34" charset="0"/>
                <a:ea typeface="Tahoma" panose="020B0604030504040204" pitchFamily="34" charset="0"/>
                <a:cs typeface="Tahoma" panose="020B0604030504040204" pitchFamily="34" charset="0"/>
              </a:rPr>
              <a:t>Анализ экологических условий, рисков и возможного воздействия на окружающую среду.</a:t>
            </a:r>
          </a:p>
          <a:p>
            <a:pPr marL="0" indent="0" algn="just">
              <a:buNone/>
            </a:pPr>
            <a:r>
              <a:rPr lang="ru-RU" sz="1600" cap="none" dirty="0">
                <a:latin typeface="Tahoma" panose="020B0604030504040204" pitchFamily="34" charset="0"/>
                <a:ea typeface="Tahoma" panose="020B0604030504040204" pitchFamily="34" charset="0"/>
                <a:cs typeface="Tahoma" panose="020B0604030504040204" pitchFamily="34" charset="0"/>
              </a:rPr>
              <a:t>Обсуждение представленных материалов, подготовка предложений и рекомендаций.</a:t>
            </a:r>
          </a:p>
          <a:p>
            <a:pPr marL="0" indent="0" algn="just">
              <a:buNone/>
            </a:pPr>
            <a:r>
              <a:rPr lang="ru-RU" sz="1600" cap="none" dirty="0">
                <a:latin typeface="Tahoma" panose="020B0604030504040204" pitchFamily="34" charset="0"/>
                <a:ea typeface="Tahoma" panose="020B0604030504040204" pitchFamily="34" charset="0"/>
                <a:cs typeface="Tahoma" panose="020B0604030504040204" pitchFamily="34" charset="0"/>
              </a:rPr>
              <a:t>Выявление и учет общественных предпочтений в процессе оценки воздействия на окружающую среду.</a:t>
            </a:r>
          </a:p>
          <a:p>
            <a:pPr marL="0" indent="0" algn="just">
              <a:buNone/>
            </a:pPr>
            <a:r>
              <a:rPr lang="ru-RU" sz="1600" b="1" cap="none" dirty="0">
                <a:latin typeface="Tahoma" panose="020B0604030504040204" pitchFamily="34" charset="0"/>
                <a:ea typeface="Tahoma" panose="020B0604030504040204" pitchFamily="34" charset="0"/>
                <a:cs typeface="Tahoma" panose="020B0604030504040204" pitchFamily="34" charset="0"/>
              </a:rPr>
              <a:t>Согласно ст.42 Конституции РФ, каждый имеет право на благоприятную окружающую среду, достоверную информацию о ее состоянии</a:t>
            </a:r>
            <a:r>
              <a:rPr lang="ru-RU" sz="1600" cap="none" dirty="0">
                <a:latin typeface="Tahoma" panose="020B0604030504040204" pitchFamily="34" charset="0"/>
                <a:ea typeface="Tahoma" panose="020B0604030504040204" pitchFamily="34" charset="0"/>
                <a:cs typeface="Tahoma" panose="020B0604030504040204" pitchFamily="34" charset="0"/>
              </a:rPr>
              <a:t>.</a:t>
            </a:r>
          </a:p>
          <a:p>
            <a:pPr algn="just"/>
            <a:r>
              <a:rPr lang="ru-RU" sz="1800" i="1" u="sng" spc="300" dirty="0"/>
              <a:t>местоположение объекта намечаемой деятельности:</a:t>
            </a:r>
          </a:p>
          <a:p>
            <a:pPr marL="0" indent="0" algn="just">
              <a:buNone/>
            </a:pPr>
            <a:r>
              <a:rPr lang="ru-RU" sz="1600" cap="none" dirty="0">
                <a:latin typeface="Tahoma" panose="020B0604030504040204" pitchFamily="34" charset="0"/>
                <a:ea typeface="Tahoma" panose="020B0604030504040204" pitchFamily="34" charset="0"/>
                <a:cs typeface="Tahoma" panose="020B0604030504040204" pitchFamily="34" charset="0"/>
              </a:rPr>
              <a:t>Месторождение «</a:t>
            </a:r>
            <a:r>
              <a:rPr lang="ru-RU" sz="1600" cap="none" dirty="0" err="1">
                <a:latin typeface="Tahoma" panose="020B0604030504040204" pitchFamily="34" charset="0"/>
                <a:ea typeface="Tahoma" panose="020B0604030504040204" pitchFamily="34" charset="0"/>
                <a:cs typeface="Tahoma" panose="020B0604030504040204" pitchFamily="34" charset="0"/>
              </a:rPr>
              <a:t>Шануч</a:t>
            </a:r>
            <a:r>
              <a:rPr lang="ru-RU" sz="1600" cap="none" dirty="0">
                <a:latin typeface="Tahoma" panose="020B0604030504040204" pitchFamily="34" charset="0"/>
                <a:ea typeface="Tahoma" panose="020B0604030504040204" pitchFamily="34" charset="0"/>
                <a:cs typeface="Tahoma" panose="020B0604030504040204" pitchFamily="34" charset="0"/>
              </a:rPr>
              <a:t>» расположено в </a:t>
            </a:r>
            <a:r>
              <a:rPr lang="ru-RU" sz="1600" cap="none" dirty="0" err="1">
                <a:latin typeface="Tahoma" panose="020B0604030504040204" pitchFamily="34" charset="0"/>
                <a:ea typeface="Tahoma" panose="020B0604030504040204" pitchFamily="34" charset="0"/>
                <a:cs typeface="Tahoma" panose="020B0604030504040204" pitchFamily="34" charset="0"/>
              </a:rPr>
              <a:t>Быстринском</a:t>
            </a:r>
            <a:r>
              <a:rPr lang="ru-RU" sz="1600" cap="none" dirty="0">
                <a:latin typeface="Tahoma" panose="020B0604030504040204" pitchFamily="34" charset="0"/>
                <a:ea typeface="Tahoma" panose="020B0604030504040204" pitchFamily="34" charset="0"/>
                <a:cs typeface="Tahoma" panose="020B0604030504040204" pitchFamily="34" charset="0"/>
              </a:rPr>
              <a:t> районе Камчатского края, в 500 км от г. Петропавловска-Камчатского, в 200 км от с. Мильково, географически в 120 км от </a:t>
            </a:r>
            <a:r>
              <a:rPr lang="ru-RU" sz="1600" cap="none" dirty="0" err="1">
                <a:latin typeface="Tahoma" panose="020B0604030504040204" pitchFamily="34" charset="0"/>
                <a:ea typeface="Tahoma" panose="020B0604030504040204" pitchFamily="34" charset="0"/>
                <a:cs typeface="Tahoma" panose="020B0604030504040204" pitchFamily="34" charset="0"/>
              </a:rPr>
              <a:t>с.Эссо</a:t>
            </a:r>
            <a:r>
              <a:rPr lang="ru-RU" sz="1600" cap="none" dirty="0">
                <a:latin typeface="Tahoma" panose="020B0604030504040204" pitchFamily="34" charset="0"/>
                <a:ea typeface="Tahoma" panose="020B0604030504040204" pitchFamily="34" charset="0"/>
                <a:cs typeface="Tahoma" panose="020B0604030504040204" pitchFamily="34" charset="0"/>
              </a:rPr>
              <a:t>.</a:t>
            </a:r>
            <a:endParaRPr lang="ru-RU" sz="1600" i="1" u="sng" spc="300" dirty="0"/>
          </a:p>
          <a:p>
            <a:endParaRPr lang="ru-RU" dirty="0"/>
          </a:p>
        </p:txBody>
      </p:sp>
      <p:sp>
        <p:nvSpPr>
          <p:cNvPr id="4" name="Прямоугольник 3">
            <a:extLst>
              <a:ext uri="{FF2B5EF4-FFF2-40B4-BE49-F238E27FC236}">
                <a16:creationId xmlns:a16="http://schemas.microsoft.com/office/drawing/2014/main" id="{4CBC065C-A670-44AC-B4C8-C7215F4BC40C}"/>
              </a:ext>
            </a:extLst>
          </p:cNvPr>
          <p:cNvSpPr/>
          <p:nvPr/>
        </p:nvSpPr>
        <p:spPr>
          <a:xfrm>
            <a:off x="8513135" y="5837276"/>
            <a:ext cx="3097618" cy="369332"/>
          </a:xfrm>
          <a:prstGeom prst="rect">
            <a:avLst/>
          </a:prstGeom>
        </p:spPr>
        <p:txBody>
          <a:bodyPr wrap="square">
            <a:spAutoFit/>
          </a:bodyPr>
          <a:lstStyle/>
          <a:p>
            <a:pPr algn="just"/>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ЗАО НПК «</a:t>
            </a:r>
            <a:r>
              <a:rPr lang="ru-RU" i="1" dirty="0" err="1">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Геотехнология</a:t>
            </a:r>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a:t>
            </a:r>
          </a:p>
        </p:txBody>
      </p:sp>
      <p:pic>
        <p:nvPicPr>
          <p:cNvPr id="5" name="Рисунок 4">
            <a:extLst>
              <a:ext uri="{FF2B5EF4-FFF2-40B4-BE49-F238E27FC236}">
                <a16:creationId xmlns:a16="http://schemas.microsoft.com/office/drawing/2014/main" id="{56788B38-EFD0-482F-AA2A-5F530DCAC532}"/>
              </a:ext>
            </a:extLst>
          </p:cNvPr>
          <p:cNvPicPr>
            <a:picLocks noChangeAspect="1"/>
          </p:cNvPicPr>
          <p:nvPr/>
        </p:nvPicPr>
        <p:blipFill>
          <a:blip r:embed="rId2"/>
          <a:stretch>
            <a:fillRect/>
          </a:stretch>
        </p:blipFill>
        <p:spPr>
          <a:xfrm>
            <a:off x="7901661" y="5730951"/>
            <a:ext cx="611474" cy="606911"/>
          </a:xfrm>
          <a:prstGeom prst="rect">
            <a:avLst/>
          </a:prstGeom>
        </p:spPr>
      </p:pic>
    </p:spTree>
    <p:extLst>
      <p:ext uri="{BB962C8B-B14F-4D97-AF65-F5344CB8AC3E}">
        <p14:creationId xmlns:p14="http://schemas.microsoft.com/office/powerpoint/2010/main" val="1855748522"/>
      </p:ext>
    </p:extLst>
  </p:cSld>
  <p:clrMapOvr>
    <a:masterClrMapping/>
  </p:clrMapOvr>
  <mc:AlternateContent xmlns:mc="http://schemas.openxmlformats.org/markup-compatibility/2006" xmlns:p14="http://schemas.microsoft.com/office/powerpoint/2010/main">
    <mc:Choice Requires="p14">
      <p:transition spd="slow" p14:dur="2000" advTm="4603"/>
    </mc:Choice>
    <mc:Fallback xmlns="">
      <p:transition spd="slow" advTm="460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1E6D8253-FA61-4392-AC74-B5949B783976}"/>
              </a:ext>
            </a:extLst>
          </p:cNvPr>
          <p:cNvSpPr/>
          <p:nvPr/>
        </p:nvSpPr>
        <p:spPr>
          <a:xfrm>
            <a:off x="8513135" y="5837276"/>
            <a:ext cx="3097618" cy="369332"/>
          </a:xfrm>
          <a:prstGeom prst="rect">
            <a:avLst/>
          </a:prstGeom>
        </p:spPr>
        <p:txBody>
          <a:bodyPr wrap="square">
            <a:spAutoFit/>
          </a:bodyPr>
          <a:lstStyle/>
          <a:p>
            <a:pPr algn="just"/>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ЗАО НПК «</a:t>
            </a:r>
            <a:r>
              <a:rPr lang="ru-RU" i="1" dirty="0" err="1">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Геотехнология</a:t>
            </a:r>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a:t>
            </a:r>
          </a:p>
        </p:txBody>
      </p:sp>
      <p:pic>
        <p:nvPicPr>
          <p:cNvPr id="5" name="Рисунок 4">
            <a:extLst>
              <a:ext uri="{FF2B5EF4-FFF2-40B4-BE49-F238E27FC236}">
                <a16:creationId xmlns:a16="http://schemas.microsoft.com/office/drawing/2014/main" id="{3749C362-8E12-4717-8C53-19BDC18018F2}"/>
              </a:ext>
            </a:extLst>
          </p:cNvPr>
          <p:cNvPicPr>
            <a:picLocks noChangeAspect="1"/>
          </p:cNvPicPr>
          <p:nvPr/>
        </p:nvPicPr>
        <p:blipFill>
          <a:blip r:embed="rId2"/>
          <a:stretch>
            <a:fillRect/>
          </a:stretch>
        </p:blipFill>
        <p:spPr>
          <a:xfrm>
            <a:off x="7901661" y="5730951"/>
            <a:ext cx="611474" cy="606911"/>
          </a:xfrm>
          <a:prstGeom prst="rect">
            <a:avLst/>
          </a:prstGeom>
        </p:spPr>
      </p:pic>
      <p:sp>
        <p:nvSpPr>
          <p:cNvPr id="8" name="Прямоугольник 7">
            <a:extLst>
              <a:ext uri="{FF2B5EF4-FFF2-40B4-BE49-F238E27FC236}">
                <a16:creationId xmlns:a16="http://schemas.microsoft.com/office/drawing/2014/main" id="{49CE628C-B592-4683-B376-23C35D77C652}"/>
              </a:ext>
            </a:extLst>
          </p:cNvPr>
          <p:cNvSpPr/>
          <p:nvPr/>
        </p:nvSpPr>
        <p:spPr>
          <a:xfrm>
            <a:off x="3766458" y="144920"/>
            <a:ext cx="8240486" cy="338554"/>
          </a:xfrm>
          <a:prstGeom prst="rect">
            <a:avLst/>
          </a:prstGeom>
        </p:spPr>
        <p:txBody>
          <a:bodyPr wrap="square">
            <a:spAutoFit/>
          </a:bodyPr>
          <a:lstStyle/>
          <a:p>
            <a:r>
              <a:rPr lang="ru-RU" sz="1600" b="1" dirty="0">
                <a:solidFill>
                  <a:srgbClr val="000000"/>
                </a:solidFill>
                <a:latin typeface="Tahoma" panose="020B0604030504040204" pitchFamily="34" charset="0"/>
                <a:ea typeface="Tahoma" panose="020B0604030504040204" pitchFamily="34" charset="0"/>
                <a:cs typeface="Tahoma" panose="020B0604030504040204" pitchFamily="34" charset="0"/>
              </a:rPr>
              <a:t>Мероприятия по охране земельных ресурсов</a:t>
            </a:r>
            <a:endParaRPr lang="ru-RU" sz="1600" b="1" dirty="0">
              <a:latin typeface="Tahoma" panose="020B0604030504040204" pitchFamily="34" charset="0"/>
              <a:ea typeface="Tahoma" panose="020B0604030504040204" pitchFamily="34" charset="0"/>
              <a:cs typeface="Tahoma" panose="020B0604030504040204" pitchFamily="34" charset="0"/>
            </a:endParaRPr>
          </a:p>
        </p:txBody>
      </p:sp>
      <p:sp>
        <p:nvSpPr>
          <p:cNvPr id="9" name="Прямоугольник 8">
            <a:extLst>
              <a:ext uri="{FF2B5EF4-FFF2-40B4-BE49-F238E27FC236}">
                <a16:creationId xmlns:a16="http://schemas.microsoft.com/office/drawing/2014/main" id="{C4E8C4A9-9257-4EBC-ADAD-3B8F73D5DF79}"/>
              </a:ext>
            </a:extLst>
          </p:cNvPr>
          <p:cNvSpPr/>
          <p:nvPr/>
        </p:nvSpPr>
        <p:spPr>
          <a:xfrm>
            <a:off x="789214" y="651392"/>
            <a:ext cx="10613572" cy="2308324"/>
          </a:xfrm>
          <a:prstGeom prst="rect">
            <a:avLst/>
          </a:prstGeom>
        </p:spPr>
        <p:txBody>
          <a:bodyPr wrap="square">
            <a:spAutoFit/>
          </a:bodyPr>
          <a:lstStyle/>
          <a:p>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При реализации проекта на стадии строительства и эксплуатации предусматривается выполнение комплекса мероприятий по охране и рациональному использованию земель:</a:t>
            </a:r>
          </a:p>
          <a:p>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размещение проектируемых объектов на землях в соответствии с разрешённым видом их использования;</a:t>
            </a:r>
          </a:p>
          <a:p>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организация эффективного отвода поверхностных вод;</a:t>
            </a:r>
          </a:p>
          <a:p>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обустройство территории по завершению строительства проектируемых объектов;</a:t>
            </a:r>
          </a:p>
          <a:p>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организация </a:t>
            </a:r>
            <a:r>
              <a:rPr lang="ru-RU" sz="1600" dirty="0" err="1">
                <a:solidFill>
                  <a:srgbClr val="000000"/>
                </a:solidFill>
                <a:latin typeface="Tahoma" panose="020B0604030504040204" pitchFamily="34" charset="0"/>
                <a:ea typeface="Tahoma" panose="020B0604030504040204" pitchFamily="34" charset="0"/>
                <a:cs typeface="Tahoma" panose="020B0604030504040204" pitchFamily="34" charset="0"/>
              </a:rPr>
              <a:t>обеспылевания</a:t>
            </a:r>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отвалов пород, складов руд, внутриплощадочных дорог;</a:t>
            </a:r>
          </a:p>
          <a:p>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своевременные работы по рекультивации нарушенных земель;</a:t>
            </a:r>
          </a:p>
          <a:p>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реализация всех мер, направленных на снижение рисков аварийных ситуаций, разработка планов по ликвидации и локализации чрезвычайных ситуаций, действий в аварийных ситуациях.</a:t>
            </a:r>
            <a:endParaRPr lang="ru-RU"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10" name="Picture 2">
            <a:extLst>
              <a:ext uri="{FF2B5EF4-FFF2-40B4-BE49-F238E27FC236}">
                <a16:creationId xmlns:a16="http://schemas.microsoft.com/office/drawing/2014/main" id="{E5D6D565-0971-4C15-AA04-7AC0298F35D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957944" y="2952545"/>
            <a:ext cx="9622970" cy="277840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908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1E6D8253-FA61-4392-AC74-B5949B783976}"/>
              </a:ext>
            </a:extLst>
          </p:cNvPr>
          <p:cNvSpPr/>
          <p:nvPr/>
        </p:nvSpPr>
        <p:spPr>
          <a:xfrm>
            <a:off x="8513135" y="5837276"/>
            <a:ext cx="3097618" cy="369332"/>
          </a:xfrm>
          <a:prstGeom prst="rect">
            <a:avLst/>
          </a:prstGeom>
        </p:spPr>
        <p:txBody>
          <a:bodyPr wrap="square">
            <a:spAutoFit/>
          </a:bodyPr>
          <a:lstStyle/>
          <a:p>
            <a:pPr algn="just"/>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ЗАО НПК «</a:t>
            </a:r>
            <a:r>
              <a:rPr lang="ru-RU" i="1" dirty="0" err="1">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Геотехнология</a:t>
            </a:r>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a:t>
            </a:r>
          </a:p>
        </p:txBody>
      </p:sp>
      <p:pic>
        <p:nvPicPr>
          <p:cNvPr id="5" name="Рисунок 4">
            <a:extLst>
              <a:ext uri="{FF2B5EF4-FFF2-40B4-BE49-F238E27FC236}">
                <a16:creationId xmlns:a16="http://schemas.microsoft.com/office/drawing/2014/main" id="{3749C362-8E12-4717-8C53-19BDC18018F2}"/>
              </a:ext>
            </a:extLst>
          </p:cNvPr>
          <p:cNvPicPr>
            <a:picLocks noChangeAspect="1"/>
          </p:cNvPicPr>
          <p:nvPr/>
        </p:nvPicPr>
        <p:blipFill>
          <a:blip r:embed="rId2"/>
          <a:stretch>
            <a:fillRect/>
          </a:stretch>
        </p:blipFill>
        <p:spPr>
          <a:xfrm>
            <a:off x="7901661" y="5730951"/>
            <a:ext cx="611474" cy="606911"/>
          </a:xfrm>
          <a:prstGeom prst="rect">
            <a:avLst/>
          </a:prstGeom>
        </p:spPr>
      </p:pic>
      <p:sp>
        <p:nvSpPr>
          <p:cNvPr id="7" name="TextBox 3">
            <a:extLst>
              <a:ext uri="{FF2B5EF4-FFF2-40B4-BE49-F238E27FC236}">
                <a16:creationId xmlns:a16="http://schemas.microsoft.com/office/drawing/2014/main" id="{4EE13382-8AB5-4DE5-AA77-78279DC4142D}"/>
              </a:ext>
            </a:extLst>
          </p:cNvPr>
          <p:cNvSpPr txBox="1">
            <a:spLocks noChangeArrowheads="1"/>
          </p:cNvSpPr>
          <p:nvPr/>
        </p:nvSpPr>
        <p:spPr bwMode="auto">
          <a:xfrm>
            <a:off x="3132138" y="115888"/>
            <a:ext cx="7720919" cy="338554"/>
          </a:xfrm>
          <a:prstGeom prst="rect">
            <a:avLst/>
          </a:prstGeom>
          <a:noFill/>
          <a:ln w="9525">
            <a:noFill/>
            <a:miter lim="800000"/>
            <a:headEnd/>
            <a:tailEnd/>
          </a:ln>
        </p:spPr>
        <p:txBody>
          <a:bodyPr wrap="square">
            <a:spAutoFit/>
          </a:bodyPr>
          <a:lstStyle/>
          <a:p>
            <a:pPr algn="r"/>
            <a:r>
              <a:rPr lang="ru-RU" sz="1600" dirty="0">
                <a:latin typeface="Arial Black" pitchFamily="34" charset="0"/>
              </a:rPr>
              <a:t>Воздействие на состояние поверхностных и подземных вод</a:t>
            </a:r>
          </a:p>
        </p:txBody>
      </p:sp>
      <p:sp>
        <p:nvSpPr>
          <p:cNvPr id="8" name="Прямоугольник 7">
            <a:extLst>
              <a:ext uri="{FF2B5EF4-FFF2-40B4-BE49-F238E27FC236}">
                <a16:creationId xmlns:a16="http://schemas.microsoft.com/office/drawing/2014/main" id="{DF4142F0-F665-4E89-AD5F-267E4F794D63}"/>
              </a:ext>
            </a:extLst>
          </p:cNvPr>
          <p:cNvSpPr/>
          <p:nvPr/>
        </p:nvSpPr>
        <p:spPr>
          <a:xfrm>
            <a:off x="468085" y="411438"/>
            <a:ext cx="10968496" cy="2308324"/>
          </a:xfrm>
          <a:prstGeom prst="rect">
            <a:avLst/>
          </a:prstGeom>
        </p:spPr>
        <p:txBody>
          <a:bodyPr wrap="square">
            <a:spAutoFit/>
          </a:bodyPr>
          <a:lstStyle/>
          <a:p>
            <a:pPr algn="just"/>
            <a:r>
              <a:rPr lang="ru-RU" sz="1600" b="1" u="sng" dirty="0">
                <a:solidFill>
                  <a:srgbClr val="000000"/>
                </a:solidFill>
                <a:latin typeface="Tahoma" panose="020B0604030504040204" pitchFamily="34" charset="0"/>
                <a:ea typeface="Tahoma" panose="020B0604030504040204" pitchFamily="34" charset="0"/>
                <a:cs typeface="Tahoma" panose="020B0604030504040204" pitchFamily="34" charset="0"/>
              </a:rPr>
              <a:t>Поверхностные воды. </a:t>
            </a:r>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Через участок горных работ в районе рудного тела №1 </a:t>
            </a:r>
            <a:r>
              <a:rPr lang="ru-RU" sz="1600" dirty="0" err="1">
                <a:solidFill>
                  <a:srgbClr val="000000"/>
                </a:solidFill>
                <a:latin typeface="Tahoma" panose="020B0604030504040204" pitchFamily="34" charset="0"/>
                <a:ea typeface="Tahoma" panose="020B0604030504040204" pitchFamily="34" charset="0"/>
                <a:cs typeface="Tahoma" panose="020B0604030504040204" pitchFamily="34" charset="0"/>
              </a:rPr>
              <a:t>Шанучского</a:t>
            </a:r>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месторождения протекают ручей Ралли и ручей Короткий - левые притоки </a:t>
            </a:r>
            <a:r>
              <a:rPr lang="ru-RU" sz="1600" dirty="0" err="1">
                <a:solidFill>
                  <a:srgbClr val="000000"/>
                </a:solidFill>
                <a:latin typeface="Tahoma" panose="020B0604030504040204" pitchFamily="34" charset="0"/>
                <a:ea typeface="Tahoma" panose="020B0604030504040204" pitchFamily="34" charset="0"/>
                <a:cs typeface="Tahoma" panose="020B0604030504040204" pitchFamily="34" charset="0"/>
              </a:rPr>
              <a:t>руч</a:t>
            </a:r>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ru-RU" sz="1600" dirty="0" err="1">
                <a:solidFill>
                  <a:srgbClr val="000000"/>
                </a:solidFill>
                <a:latin typeface="Tahoma" panose="020B0604030504040204" pitchFamily="34" charset="0"/>
                <a:ea typeface="Tahoma" panose="020B0604030504040204" pitchFamily="34" charset="0"/>
                <a:cs typeface="Tahoma" panose="020B0604030504040204" pitchFamily="34" charset="0"/>
              </a:rPr>
              <a:t>Саматкин</a:t>
            </a:r>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Ключ.</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В непосредственной близости севернее от контура участка проектирования протекают река </a:t>
            </a:r>
            <a:r>
              <a:rPr lang="ru-RU" sz="1600" dirty="0" err="1">
                <a:solidFill>
                  <a:srgbClr val="000000"/>
                </a:solidFill>
                <a:latin typeface="Tahoma" panose="020B0604030504040204" pitchFamily="34" charset="0"/>
                <a:ea typeface="Tahoma" panose="020B0604030504040204" pitchFamily="34" charset="0"/>
                <a:cs typeface="Tahoma" panose="020B0604030504040204" pitchFamily="34" charset="0"/>
              </a:rPr>
              <a:t>Шануч</a:t>
            </a:r>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(правый приток р. Ича) и ручей </a:t>
            </a:r>
            <a:r>
              <a:rPr lang="ru-RU" sz="1600" dirty="0" err="1">
                <a:solidFill>
                  <a:srgbClr val="000000"/>
                </a:solidFill>
                <a:latin typeface="Tahoma" panose="020B0604030504040204" pitchFamily="34" charset="0"/>
                <a:ea typeface="Tahoma" panose="020B0604030504040204" pitchFamily="34" charset="0"/>
                <a:cs typeface="Tahoma" panose="020B0604030504040204" pitchFamily="34" charset="0"/>
              </a:rPr>
              <a:t>Саматкин</a:t>
            </a:r>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Ключ (левый приток р. </a:t>
            </a:r>
            <a:r>
              <a:rPr lang="ru-RU" sz="1600" dirty="0" err="1">
                <a:solidFill>
                  <a:srgbClr val="000000"/>
                </a:solidFill>
                <a:latin typeface="Tahoma" panose="020B0604030504040204" pitchFamily="34" charset="0"/>
                <a:ea typeface="Tahoma" panose="020B0604030504040204" pitchFamily="34" charset="0"/>
                <a:cs typeface="Tahoma" panose="020B0604030504040204" pitchFamily="34" charset="0"/>
              </a:rPr>
              <a:t>Шануч</a:t>
            </a:r>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Река </a:t>
            </a:r>
            <a:r>
              <a:rPr lang="ru-RU" sz="1600" dirty="0" err="1">
                <a:solidFill>
                  <a:srgbClr val="000000"/>
                </a:solidFill>
                <a:latin typeface="Tahoma" panose="020B0604030504040204" pitchFamily="34" charset="0"/>
                <a:ea typeface="Tahoma" panose="020B0604030504040204" pitchFamily="34" charset="0"/>
                <a:cs typeface="Tahoma" panose="020B0604030504040204" pitchFamily="34" charset="0"/>
              </a:rPr>
              <a:t>Шануч</a:t>
            </a:r>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протекает на </a:t>
            </a:r>
            <a:r>
              <a:rPr lang="ru-RU" sz="1600" dirty="0" err="1">
                <a:solidFill>
                  <a:srgbClr val="000000"/>
                </a:solidFill>
                <a:latin typeface="Tahoma" panose="020B0604030504040204" pitchFamily="34" charset="0"/>
                <a:ea typeface="Tahoma" panose="020B0604030504040204" pitchFamily="34" charset="0"/>
                <a:cs typeface="Tahoma" panose="020B0604030504040204" pitchFamily="34" charset="0"/>
              </a:rPr>
              <a:t>растоянии</a:t>
            </a:r>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150 м на северо-восток и 220м на север от крайней северной точки границы земельного участка. </a:t>
            </a:r>
            <a:r>
              <a:rPr lang="ru-RU" sz="1600" dirty="0" err="1">
                <a:solidFill>
                  <a:srgbClr val="000000"/>
                </a:solidFill>
                <a:latin typeface="Tahoma" panose="020B0604030504040204" pitchFamily="34" charset="0"/>
                <a:ea typeface="Tahoma" panose="020B0604030504040204" pitchFamily="34" charset="0"/>
                <a:cs typeface="Tahoma" panose="020B0604030504040204" pitchFamily="34" charset="0"/>
              </a:rPr>
              <a:t>Руч</a:t>
            </a:r>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ru-RU" sz="1600" dirty="0" err="1">
                <a:solidFill>
                  <a:srgbClr val="000000"/>
                </a:solidFill>
                <a:latin typeface="Tahoma" panose="020B0604030504040204" pitchFamily="34" charset="0"/>
                <a:ea typeface="Tahoma" panose="020B0604030504040204" pitchFamily="34" charset="0"/>
                <a:cs typeface="Tahoma" panose="020B0604030504040204" pitchFamily="34" charset="0"/>
              </a:rPr>
              <a:t>Саматкин</a:t>
            </a:r>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Ключ - в 1,2 км на север от крайней северной точки границы рассматриваемой территории.</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Прямое воздействие на поверхностные водные объекты в процессе отработки запасов месторождения исключено, т.к. размещение проектируемых площадок предприятия предусматривается за пределами прибрежных и водоохранных зон водных объектов.</a:t>
            </a:r>
            <a:endParaRPr lang="ru-RU"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9" name="Прямоугольник 8">
            <a:extLst>
              <a:ext uri="{FF2B5EF4-FFF2-40B4-BE49-F238E27FC236}">
                <a16:creationId xmlns:a16="http://schemas.microsoft.com/office/drawing/2014/main" id="{AE8DAB01-FC2B-41EF-A33D-E113FD96481F}"/>
              </a:ext>
            </a:extLst>
          </p:cNvPr>
          <p:cNvSpPr/>
          <p:nvPr/>
        </p:nvSpPr>
        <p:spPr>
          <a:xfrm>
            <a:off x="468085" y="2648700"/>
            <a:ext cx="10892295" cy="3046988"/>
          </a:xfrm>
          <a:prstGeom prst="rect">
            <a:avLst/>
          </a:prstGeom>
        </p:spPr>
        <p:txBody>
          <a:bodyPr wrap="square">
            <a:spAutoFit/>
          </a:bodyPr>
          <a:lstStyle/>
          <a:p>
            <a:pPr algn="just"/>
            <a:r>
              <a:rPr lang="ru-RU" sz="1600" b="1" u="sng" dirty="0">
                <a:solidFill>
                  <a:srgbClr val="000000"/>
                </a:solidFill>
                <a:latin typeface="Tahoma" panose="020B0604030504040204" pitchFamily="34" charset="0"/>
                <a:ea typeface="Tahoma" panose="020B0604030504040204" pitchFamily="34" charset="0"/>
                <a:cs typeface="Tahoma" panose="020B0604030504040204" pitchFamily="34" charset="0"/>
              </a:rPr>
              <a:t>Подземные воды. </a:t>
            </a:r>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На участке проектирования отмечен водоносный горизонт элювиально-делювиальных отложений на глубине от 0,6 до 6,5 м. Грунтовые воды (типа верховодка) отмечены локально на площадке штольни горизонта +300.</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Основным фактором воздействия на подземные воды территории является нарушение целостности рельефа и, как следствие, нарушение естественных условий залегания подземных вод. Загрязнению подземных вод может способствовать попадание вредных веществ от сточных вод, образующихся в результате эксплуатации горнодобывающего предприятия.</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Косвенное воздействие на водные объекты района проектирования выразится в нарушении водосборной территории и будет главным образом проявляться при проведении земляных работ (выполнении погрузочно-разгрузочных работ, планировки территории), что способствует нарушению естественного стока территории. Следует отметить, что эти воздействия локальны по площади, и ограничены периодом эксплуатации предприятия.</a:t>
            </a:r>
            <a:endParaRPr lang="ru-RU"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60492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4C497665-20E1-4F06-947D-0F2CF4B146C2}"/>
              </a:ext>
            </a:extLst>
          </p:cNvPr>
          <p:cNvSpPr/>
          <p:nvPr/>
        </p:nvSpPr>
        <p:spPr>
          <a:xfrm>
            <a:off x="8513135" y="5837276"/>
            <a:ext cx="3097618" cy="369332"/>
          </a:xfrm>
          <a:prstGeom prst="rect">
            <a:avLst/>
          </a:prstGeom>
        </p:spPr>
        <p:txBody>
          <a:bodyPr wrap="square">
            <a:spAutoFit/>
          </a:bodyPr>
          <a:lstStyle/>
          <a:p>
            <a:pPr algn="just"/>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ЗАО НПК «</a:t>
            </a:r>
            <a:r>
              <a:rPr lang="ru-RU" i="1" dirty="0" err="1">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Геотехнология</a:t>
            </a:r>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a:t>
            </a:r>
          </a:p>
        </p:txBody>
      </p:sp>
      <p:pic>
        <p:nvPicPr>
          <p:cNvPr id="5" name="Рисунок 4">
            <a:extLst>
              <a:ext uri="{FF2B5EF4-FFF2-40B4-BE49-F238E27FC236}">
                <a16:creationId xmlns:a16="http://schemas.microsoft.com/office/drawing/2014/main" id="{70662A88-A312-453C-95D1-D53552E4F5DC}"/>
              </a:ext>
            </a:extLst>
          </p:cNvPr>
          <p:cNvPicPr>
            <a:picLocks noChangeAspect="1"/>
          </p:cNvPicPr>
          <p:nvPr/>
        </p:nvPicPr>
        <p:blipFill>
          <a:blip r:embed="rId2"/>
          <a:stretch>
            <a:fillRect/>
          </a:stretch>
        </p:blipFill>
        <p:spPr>
          <a:xfrm>
            <a:off x="7901661" y="5730951"/>
            <a:ext cx="611474" cy="606911"/>
          </a:xfrm>
          <a:prstGeom prst="rect">
            <a:avLst/>
          </a:prstGeom>
        </p:spPr>
      </p:pic>
      <p:sp>
        <p:nvSpPr>
          <p:cNvPr id="7" name="Объект 2">
            <a:extLst>
              <a:ext uri="{FF2B5EF4-FFF2-40B4-BE49-F238E27FC236}">
                <a16:creationId xmlns:a16="http://schemas.microsoft.com/office/drawing/2014/main" id="{4608D410-B7CA-4FD5-8194-8AAD5B42B3F6}"/>
              </a:ext>
            </a:extLst>
          </p:cNvPr>
          <p:cNvSpPr>
            <a:spLocks noGrp="1"/>
          </p:cNvSpPr>
          <p:nvPr>
            <p:ph sz="quarter" idx="13"/>
          </p:nvPr>
        </p:nvSpPr>
        <p:spPr>
          <a:xfrm>
            <a:off x="685800" y="255182"/>
            <a:ext cx="10394707" cy="3019646"/>
          </a:xfrm>
        </p:spPr>
        <p:txBody>
          <a:bodyPr>
            <a:noAutofit/>
          </a:bodyPr>
          <a:lstStyle/>
          <a:p>
            <a:pPr marL="0" indent="0" algn="just">
              <a:buNone/>
            </a:pPr>
            <a:r>
              <a:rPr lang="ru-RU" sz="1300" cap="none" dirty="0">
                <a:latin typeface="Tahoma" panose="020B0604030504040204" pitchFamily="34" charset="0"/>
                <a:ea typeface="Tahoma" panose="020B0604030504040204" pitchFamily="34" charset="0"/>
                <a:cs typeface="Tahoma" panose="020B0604030504040204" pitchFamily="34" charset="0"/>
              </a:rPr>
              <a:t>Проектные решения по отведению очищенных сточных вод принимаются на основе анализа возможных вариантов отведения стоков в водоемы-приемники, выполненного на этапе изысканий. Наиболее целесообразным признан сброс очищенных до ПДК рыбохозяйственного значения сточных вод на площадь низинного </a:t>
            </a:r>
            <a:r>
              <a:rPr lang="ru-RU" sz="1300" cap="none" dirty="0" err="1">
                <a:latin typeface="Tahoma" panose="020B0604030504040204" pitchFamily="34" charset="0"/>
                <a:ea typeface="Tahoma" panose="020B0604030504040204" pitchFamily="34" charset="0"/>
                <a:cs typeface="Tahoma" panose="020B0604030504040204" pitchFamily="34" charset="0"/>
              </a:rPr>
              <a:t>Шанучского</a:t>
            </a:r>
            <a:r>
              <a:rPr lang="ru-RU" sz="1300" cap="none" dirty="0">
                <a:latin typeface="Tahoma" panose="020B0604030504040204" pitchFamily="34" charset="0"/>
                <a:ea typeface="Tahoma" panose="020B0604030504040204" pitchFamily="34" charset="0"/>
                <a:cs typeface="Tahoma" panose="020B0604030504040204" pitchFamily="34" charset="0"/>
              </a:rPr>
              <a:t> болота. Приток чистой воды в деградированные ранее, за период эксплуатации месторождения участки болота будет способствовать процессам постепенного очищения болотных почв, восстановлению сфагнума и сосудистых растений экосистемы </a:t>
            </a:r>
            <a:r>
              <a:rPr lang="ru-RU" sz="1300" cap="none" dirty="0" err="1">
                <a:latin typeface="Tahoma" panose="020B0604030504040204" pitchFamily="34" charset="0"/>
                <a:ea typeface="Tahoma" panose="020B0604030504040204" pitchFamily="34" charset="0"/>
                <a:cs typeface="Tahoma" panose="020B0604030504040204" pitchFamily="34" charset="0"/>
              </a:rPr>
              <a:t>Шанучского</a:t>
            </a:r>
            <a:r>
              <a:rPr lang="ru-RU" sz="1300" cap="none" dirty="0">
                <a:latin typeface="Tahoma" panose="020B0604030504040204" pitchFamily="34" charset="0"/>
                <a:ea typeface="Tahoma" panose="020B0604030504040204" pitchFamily="34" charset="0"/>
                <a:cs typeface="Tahoma" panose="020B0604030504040204" pitchFamily="34" charset="0"/>
              </a:rPr>
              <a:t> болота.</a:t>
            </a:r>
          </a:p>
          <a:p>
            <a:pPr marL="0" indent="0" algn="just">
              <a:buNone/>
            </a:pPr>
            <a:r>
              <a:rPr lang="ru-RU" sz="1300" cap="none" dirty="0">
                <a:latin typeface="Tahoma" panose="020B0604030504040204" pitchFamily="34" charset="0"/>
                <a:ea typeface="Tahoma" panose="020B0604030504040204" pitchFamily="34" charset="0"/>
                <a:cs typeface="Tahoma" panose="020B0604030504040204" pitchFamily="34" charset="0"/>
              </a:rPr>
              <a:t>В целом, производственный процесс на руднике и технология добычи руды останутся неизменными, следовательно, значительных изменений в области обращения с отходами как по видам отходов, так и по объёмам не ожидается.</a:t>
            </a:r>
          </a:p>
          <a:p>
            <a:pPr marL="0" indent="0" algn="just">
              <a:buNone/>
            </a:pPr>
            <a:r>
              <a:rPr lang="ru-RU" sz="1300" cap="none" dirty="0">
                <a:latin typeface="Tahoma" panose="020B0604030504040204" pitchFamily="34" charset="0"/>
                <a:ea typeface="Tahoma" panose="020B0604030504040204" pitchFamily="34" charset="0"/>
                <a:cs typeface="Tahoma" panose="020B0604030504040204" pitchFamily="34" charset="0"/>
              </a:rPr>
              <a:t>Основной объем наблюдений за химическим и физическим состоянием атмосферного воздуха, уровнем загрязнения поверхностных водных объектов, подземных вод и почв предусмотрен на существующих постах сети производственного экологического контроля (ПЭК) в зоне влияния объектов. В проектной документацией выполняется корректировка системы ПЭК предприятия в связи с появлением новых источников и объектов воздействия на компоненты окружающей природной среды. </a:t>
            </a:r>
          </a:p>
        </p:txBody>
      </p:sp>
      <p:pic>
        <p:nvPicPr>
          <p:cNvPr id="2" name="Рисунок 1">
            <a:extLst>
              <a:ext uri="{FF2B5EF4-FFF2-40B4-BE49-F238E27FC236}">
                <a16:creationId xmlns:a16="http://schemas.microsoft.com/office/drawing/2014/main" id="{85AA3BA7-715D-4DCB-84A5-B5339AB1BADE}"/>
              </a:ext>
            </a:extLst>
          </p:cNvPr>
          <p:cNvPicPr>
            <a:picLocks noChangeAspect="1"/>
          </p:cNvPicPr>
          <p:nvPr/>
        </p:nvPicPr>
        <p:blipFill>
          <a:blip r:embed="rId3"/>
          <a:stretch>
            <a:fillRect/>
          </a:stretch>
        </p:blipFill>
        <p:spPr>
          <a:xfrm>
            <a:off x="685799" y="3168502"/>
            <a:ext cx="10394707" cy="2402959"/>
          </a:xfrm>
          <a:prstGeom prst="rect">
            <a:avLst/>
          </a:prstGeom>
        </p:spPr>
      </p:pic>
    </p:spTree>
    <p:extLst>
      <p:ext uri="{BB962C8B-B14F-4D97-AF65-F5344CB8AC3E}">
        <p14:creationId xmlns:p14="http://schemas.microsoft.com/office/powerpoint/2010/main" val="3881196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1E6D8253-FA61-4392-AC74-B5949B783976}"/>
              </a:ext>
            </a:extLst>
          </p:cNvPr>
          <p:cNvSpPr/>
          <p:nvPr/>
        </p:nvSpPr>
        <p:spPr>
          <a:xfrm>
            <a:off x="8513135" y="5837276"/>
            <a:ext cx="3097618" cy="369332"/>
          </a:xfrm>
          <a:prstGeom prst="rect">
            <a:avLst/>
          </a:prstGeom>
        </p:spPr>
        <p:txBody>
          <a:bodyPr wrap="square">
            <a:spAutoFit/>
          </a:bodyPr>
          <a:lstStyle/>
          <a:p>
            <a:pPr algn="just"/>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ЗАО НПК «</a:t>
            </a:r>
            <a:r>
              <a:rPr lang="ru-RU" i="1" dirty="0" err="1">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Геотехнология</a:t>
            </a:r>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a:t>
            </a:r>
          </a:p>
        </p:txBody>
      </p:sp>
      <p:pic>
        <p:nvPicPr>
          <p:cNvPr id="5" name="Рисунок 4">
            <a:extLst>
              <a:ext uri="{FF2B5EF4-FFF2-40B4-BE49-F238E27FC236}">
                <a16:creationId xmlns:a16="http://schemas.microsoft.com/office/drawing/2014/main" id="{3749C362-8E12-4717-8C53-19BDC18018F2}"/>
              </a:ext>
            </a:extLst>
          </p:cNvPr>
          <p:cNvPicPr>
            <a:picLocks noChangeAspect="1"/>
          </p:cNvPicPr>
          <p:nvPr/>
        </p:nvPicPr>
        <p:blipFill>
          <a:blip r:embed="rId2"/>
          <a:stretch>
            <a:fillRect/>
          </a:stretch>
        </p:blipFill>
        <p:spPr>
          <a:xfrm>
            <a:off x="7901661" y="5730951"/>
            <a:ext cx="611474" cy="606911"/>
          </a:xfrm>
          <a:prstGeom prst="rect">
            <a:avLst/>
          </a:prstGeom>
        </p:spPr>
      </p:pic>
      <p:sp>
        <p:nvSpPr>
          <p:cNvPr id="9" name="Прямоугольник 8">
            <a:extLst>
              <a:ext uri="{FF2B5EF4-FFF2-40B4-BE49-F238E27FC236}">
                <a16:creationId xmlns:a16="http://schemas.microsoft.com/office/drawing/2014/main" id="{46EA9F46-F5A4-4C0B-9C2A-7C3414AF5169}"/>
              </a:ext>
            </a:extLst>
          </p:cNvPr>
          <p:cNvSpPr/>
          <p:nvPr/>
        </p:nvSpPr>
        <p:spPr>
          <a:xfrm>
            <a:off x="3733800" y="90492"/>
            <a:ext cx="7652657" cy="369332"/>
          </a:xfrm>
          <a:prstGeom prst="rect">
            <a:avLst/>
          </a:prstGeom>
        </p:spPr>
        <p:txBody>
          <a:bodyPr wrap="square">
            <a:spAutoFit/>
          </a:bodyPr>
          <a:lstStyle/>
          <a:p>
            <a:pPr indent="457200" fontAlgn="auto">
              <a:spcBef>
                <a:spcPts val="0"/>
              </a:spcBef>
              <a:spcAft>
                <a:spcPts val="0"/>
              </a:spcAft>
              <a:defRPr/>
            </a:pPr>
            <a:r>
              <a:rPr lang="ru-RU" b="1" dirty="0">
                <a:latin typeface="Arial" panose="020B0604020202020204" pitchFamily="34" charset="0"/>
                <a:cs typeface="Arial" panose="020B0604020202020204" pitchFamily="34" charset="0"/>
              </a:rPr>
              <a:t>Мероприятия по охране поверхностных и подземных вод</a:t>
            </a:r>
          </a:p>
        </p:txBody>
      </p:sp>
      <p:sp>
        <p:nvSpPr>
          <p:cNvPr id="10" name="Прямоугольник 9">
            <a:extLst>
              <a:ext uri="{FF2B5EF4-FFF2-40B4-BE49-F238E27FC236}">
                <a16:creationId xmlns:a16="http://schemas.microsoft.com/office/drawing/2014/main" id="{D457BF4F-D3E0-4604-8850-844DB3FEA9FF}"/>
              </a:ext>
            </a:extLst>
          </p:cNvPr>
          <p:cNvSpPr/>
          <p:nvPr/>
        </p:nvSpPr>
        <p:spPr>
          <a:xfrm>
            <a:off x="751114" y="520138"/>
            <a:ext cx="10635343" cy="830997"/>
          </a:xfrm>
          <a:prstGeom prst="rect">
            <a:avLst/>
          </a:prstGeom>
        </p:spPr>
        <p:txBody>
          <a:bodyPr wrap="square">
            <a:spAutoFit/>
          </a:bodyPr>
          <a:lstStyle/>
          <a:p>
            <a:pPr indent="457200" algn="just" fontAlgn="auto">
              <a:spcBef>
                <a:spcPts val="0"/>
              </a:spcBef>
              <a:spcAft>
                <a:spcPts val="0"/>
              </a:spcAft>
              <a:defRPr/>
            </a:pPr>
            <a:r>
              <a:rPr lang="ru-RU" sz="1600" dirty="0">
                <a:latin typeface="Tahoma" panose="020B0604030504040204" pitchFamily="34" charset="0"/>
                <a:ea typeface="Tahoma" panose="020B0604030504040204" pitchFamily="34" charset="0"/>
                <a:cs typeface="Tahoma" panose="020B0604030504040204" pitchFamily="34" charset="0"/>
              </a:rPr>
              <a:t>Проектом разработана технология очистки шахтных вод, включающая предварительное отстаивание и последующую доочистку воды на ОС по 2-х ступенчатой схеме – фильтрация на напорных фильтрах с алюмосиликатной загрузкой и обессоливание на ионообменных смолах. </a:t>
            </a:r>
          </a:p>
        </p:txBody>
      </p:sp>
      <p:pic>
        <p:nvPicPr>
          <p:cNvPr id="11" name="Picture 2">
            <a:extLst>
              <a:ext uri="{FF2B5EF4-FFF2-40B4-BE49-F238E27FC236}">
                <a16:creationId xmlns:a16="http://schemas.microsoft.com/office/drawing/2014/main" id="{270CB317-359F-4F50-B5B8-D17ED3EA97F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751114" y="1238083"/>
            <a:ext cx="10689772" cy="4226546"/>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Прямоугольник 11">
            <a:extLst>
              <a:ext uri="{FF2B5EF4-FFF2-40B4-BE49-F238E27FC236}">
                <a16:creationId xmlns:a16="http://schemas.microsoft.com/office/drawing/2014/main" id="{9469F2EC-2FEA-4FB2-814C-CC085ED36F34}"/>
              </a:ext>
            </a:extLst>
          </p:cNvPr>
          <p:cNvSpPr/>
          <p:nvPr/>
        </p:nvSpPr>
        <p:spPr>
          <a:xfrm>
            <a:off x="6354197" y="4976258"/>
            <a:ext cx="4774064" cy="369332"/>
          </a:xfrm>
          <a:prstGeom prst="rect">
            <a:avLst/>
          </a:prstGeom>
        </p:spPr>
        <p:txBody>
          <a:bodyPr wrap="none">
            <a:spAutoFit/>
          </a:bodyPr>
          <a:lstStyle/>
          <a:p>
            <a:r>
              <a:rPr lang="ru-RU" i="1" dirty="0"/>
              <a:t>Блок-схема технологии очистки шахтных вод</a:t>
            </a:r>
            <a:endParaRPr lang="ru-RU" dirty="0"/>
          </a:p>
        </p:txBody>
      </p:sp>
    </p:spTree>
    <p:extLst>
      <p:ext uri="{BB962C8B-B14F-4D97-AF65-F5344CB8AC3E}">
        <p14:creationId xmlns:p14="http://schemas.microsoft.com/office/powerpoint/2010/main" val="3413584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1E6D8253-FA61-4392-AC74-B5949B783976}"/>
              </a:ext>
            </a:extLst>
          </p:cNvPr>
          <p:cNvSpPr/>
          <p:nvPr/>
        </p:nvSpPr>
        <p:spPr>
          <a:xfrm>
            <a:off x="8513135" y="5837276"/>
            <a:ext cx="3097618" cy="369332"/>
          </a:xfrm>
          <a:prstGeom prst="rect">
            <a:avLst/>
          </a:prstGeom>
        </p:spPr>
        <p:txBody>
          <a:bodyPr wrap="square">
            <a:spAutoFit/>
          </a:bodyPr>
          <a:lstStyle/>
          <a:p>
            <a:pPr algn="just"/>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ЗАО НПК «</a:t>
            </a:r>
            <a:r>
              <a:rPr lang="ru-RU" i="1" dirty="0" err="1">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Геотехнология</a:t>
            </a:r>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a:t>
            </a:r>
          </a:p>
        </p:txBody>
      </p:sp>
      <p:pic>
        <p:nvPicPr>
          <p:cNvPr id="5" name="Рисунок 4">
            <a:extLst>
              <a:ext uri="{FF2B5EF4-FFF2-40B4-BE49-F238E27FC236}">
                <a16:creationId xmlns:a16="http://schemas.microsoft.com/office/drawing/2014/main" id="{3749C362-8E12-4717-8C53-19BDC18018F2}"/>
              </a:ext>
            </a:extLst>
          </p:cNvPr>
          <p:cNvPicPr>
            <a:picLocks noChangeAspect="1"/>
          </p:cNvPicPr>
          <p:nvPr/>
        </p:nvPicPr>
        <p:blipFill>
          <a:blip r:embed="rId2"/>
          <a:stretch>
            <a:fillRect/>
          </a:stretch>
        </p:blipFill>
        <p:spPr>
          <a:xfrm>
            <a:off x="7901661" y="5730951"/>
            <a:ext cx="611474" cy="606911"/>
          </a:xfrm>
          <a:prstGeom prst="rect">
            <a:avLst/>
          </a:prstGeom>
        </p:spPr>
      </p:pic>
      <p:graphicFrame>
        <p:nvGraphicFramePr>
          <p:cNvPr id="8" name="Таблица 7">
            <a:extLst>
              <a:ext uri="{FF2B5EF4-FFF2-40B4-BE49-F238E27FC236}">
                <a16:creationId xmlns:a16="http://schemas.microsoft.com/office/drawing/2014/main" id="{29BA3B58-1C29-4A62-9CD4-6CCF061125C1}"/>
              </a:ext>
            </a:extLst>
          </p:cNvPr>
          <p:cNvGraphicFramePr>
            <a:graphicFrameLocks noGrp="1"/>
          </p:cNvGraphicFramePr>
          <p:nvPr>
            <p:extLst>
              <p:ext uri="{D42A27DB-BD31-4B8C-83A1-F6EECF244321}">
                <p14:modId xmlns:p14="http://schemas.microsoft.com/office/powerpoint/2010/main" val="3731842741"/>
              </p:ext>
            </p:extLst>
          </p:nvPr>
        </p:nvGraphicFramePr>
        <p:xfrm>
          <a:off x="599861" y="520138"/>
          <a:ext cx="10329395" cy="2729334"/>
        </p:xfrm>
        <a:graphic>
          <a:graphicData uri="http://schemas.openxmlformats.org/drawingml/2006/table">
            <a:tbl>
              <a:tblPr firstRow="1" firstCol="1" bandRow="1">
                <a:tableStyleId>{0505E3EF-67EA-436B-97B2-0124C06EBD24}</a:tableStyleId>
              </a:tblPr>
              <a:tblGrid>
                <a:gridCol w="1635357">
                  <a:extLst>
                    <a:ext uri="{9D8B030D-6E8A-4147-A177-3AD203B41FA5}">
                      <a16:colId xmlns:a16="http://schemas.microsoft.com/office/drawing/2014/main" val="20000"/>
                    </a:ext>
                  </a:extLst>
                </a:gridCol>
                <a:gridCol w="3528926">
                  <a:extLst>
                    <a:ext uri="{9D8B030D-6E8A-4147-A177-3AD203B41FA5}">
                      <a16:colId xmlns:a16="http://schemas.microsoft.com/office/drawing/2014/main" val="20001"/>
                    </a:ext>
                  </a:extLst>
                </a:gridCol>
                <a:gridCol w="3420941">
                  <a:extLst>
                    <a:ext uri="{9D8B030D-6E8A-4147-A177-3AD203B41FA5}">
                      <a16:colId xmlns:a16="http://schemas.microsoft.com/office/drawing/2014/main" val="20002"/>
                    </a:ext>
                  </a:extLst>
                </a:gridCol>
                <a:gridCol w="1744171">
                  <a:extLst>
                    <a:ext uri="{9D8B030D-6E8A-4147-A177-3AD203B41FA5}">
                      <a16:colId xmlns:a16="http://schemas.microsoft.com/office/drawing/2014/main" val="20003"/>
                    </a:ext>
                  </a:extLst>
                </a:gridCol>
              </a:tblGrid>
              <a:tr h="492150">
                <a:tc>
                  <a:txBody>
                    <a:bodyPr/>
                    <a:lstStyle/>
                    <a:p>
                      <a:pPr algn="ctr">
                        <a:lnSpc>
                          <a:spcPct val="100000"/>
                        </a:lnSpc>
                        <a:spcAft>
                          <a:spcPts val="0"/>
                        </a:spcAft>
                      </a:pPr>
                      <a:r>
                        <a:rPr lang="ru-RU" sz="1400" b="0" kern="1200" dirty="0">
                          <a:effectLst/>
                        </a:rPr>
                        <a:t>Наименование </a:t>
                      </a:r>
                      <a:endParaRPr lang="ru-RU" sz="1400" b="0" kern="1200" dirty="0">
                        <a:solidFill>
                          <a:schemeClr val="dk1"/>
                        </a:solidFill>
                        <a:effectLst/>
                        <a:latin typeface="+mn-lt"/>
                        <a:ea typeface="+mn-ea"/>
                        <a:cs typeface="+mn-cs"/>
                      </a:endParaRPr>
                    </a:p>
                  </a:txBody>
                  <a:tcPr marL="68580" marR="68580" marT="0" marB="0" anchor="ctr"/>
                </a:tc>
                <a:tc>
                  <a:txBody>
                    <a:bodyPr/>
                    <a:lstStyle/>
                    <a:p>
                      <a:pPr algn="ctr">
                        <a:lnSpc>
                          <a:spcPct val="100000"/>
                        </a:lnSpc>
                        <a:spcAft>
                          <a:spcPts val="0"/>
                        </a:spcAft>
                      </a:pPr>
                      <a:r>
                        <a:rPr lang="ru-RU" sz="1400" b="0" kern="1200" dirty="0">
                          <a:effectLst/>
                        </a:rPr>
                        <a:t>Метод очистки сточных вод</a:t>
                      </a:r>
                      <a:endParaRPr lang="ru-RU" sz="1400" b="0" kern="1200" dirty="0">
                        <a:solidFill>
                          <a:schemeClr val="dk1"/>
                        </a:solidFill>
                        <a:effectLst/>
                        <a:latin typeface="+mn-lt"/>
                        <a:ea typeface="+mn-ea"/>
                        <a:cs typeface="+mn-cs"/>
                      </a:endParaRPr>
                    </a:p>
                  </a:txBody>
                  <a:tcPr marL="68580" marR="68580" marT="0" marB="0" anchor="ctr"/>
                </a:tc>
                <a:tc>
                  <a:txBody>
                    <a:bodyPr/>
                    <a:lstStyle/>
                    <a:p>
                      <a:pPr algn="ctr">
                        <a:lnSpc>
                          <a:spcPct val="100000"/>
                        </a:lnSpc>
                        <a:spcAft>
                          <a:spcPts val="0"/>
                        </a:spcAft>
                      </a:pPr>
                      <a:r>
                        <a:rPr lang="ru-RU" sz="1400" b="0" kern="1200" dirty="0">
                          <a:effectLst/>
                        </a:rPr>
                        <a:t>Загрязняющие вещества (ЗВ) в сточных водах</a:t>
                      </a:r>
                      <a:endParaRPr lang="ru-RU" sz="1400" b="0" kern="1200" dirty="0">
                        <a:solidFill>
                          <a:schemeClr val="dk1"/>
                        </a:solidFill>
                        <a:effectLst/>
                        <a:latin typeface="+mn-lt"/>
                        <a:ea typeface="+mn-ea"/>
                        <a:cs typeface="+mn-cs"/>
                      </a:endParaRPr>
                    </a:p>
                  </a:txBody>
                  <a:tcPr marL="68580" marR="68580" marT="0" marB="0" anchor="ctr"/>
                </a:tc>
                <a:tc>
                  <a:txBody>
                    <a:bodyPr/>
                    <a:lstStyle/>
                    <a:p>
                      <a:pPr algn="ctr">
                        <a:lnSpc>
                          <a:spcPct val="100000"/>
                        </a:lnSpc>
                        <a:spcAft>
                          <a:spcPts val="0"/>
                        </a:spcAft>
                      </a:pPr>
                      <a:r>
                        <a:rPr lang="ru-RU" sz="1400" b="0" kern="1200" dirty="0">
                          <a:effectLst/>
                        </a:rPr>
                        <a:t>Эффективность, %</a:t>
                      </a:r>
                      <a:endParaRPr lang="ru-RU" sz="1400" b="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0000"/>
                  </a:ext>
                </a:extLst>
              </a:tr>
              <a:tr h="251460">
                <a:tc>
                  <a:txBody>
                    <a:bodyPr/>
                    <a:lstStyle/>
                    <a:p>
                      <a:pPr algn="ctr" fontAlgn="base" hangingPunct="0">
                        <a:lnSpc>
                          <a:spcPct val="100000"/>
                        </a:lnSpc>
                        <a:spcAft>
                          <a:spcPts val="0"/>
                        </a:spcAft>
                      </a:pPr>
                      <a:r>
                        <a:rPr lang="ru-RU" sz="1400" b="0" kern="1200" dirty="0">
                          <a:effectLst/>
                        </a:rPr>
                        <a:t>Пруд-отстойник</a:t>
                      </a:r>
                      <a:endParaRPr lang="ru-RU" sz="1400" b="0" kern="1200" dirty="0">
                        <a:solidFill>
                          <a:schemeClr val="dk1"/>
                        </a:solidFill>
                        <a:effectLst/>
                        <a:latin typeface="+mn-lt"/>
                        <a:ea typeface="+mn-ea"/>
                        <a:cs typeface="+mn-cs"/>
                      </a:endParaRPr>
                    </a:p>
                  </a:txBody>
                  <a:tcPr marL="68580" marR="68580" marT="0" marB="0" anchor="ctr"/>
                </a:tc>
                <a:tc>
                  <a:txBody>
                    <a:bodyPr/>
                    <a:lstStyle/>
                    <a:p>
                      <a:pPr algn="ctr" fontAlgn="base" hangingPunct="0">
                        <a:lnSpc>
                          <a:spcPct val="100000"/>
                        </a:lnSpc>
                        <a:spcAft>
                          <a:spcPts val="0"/>
                        </a:spcAft>
                      </a:pPr>
                      <a:r>
                        <a:rPr lang="ru-RU" sz="1400" b="0" kern="1200" dirty="0">
                          <a:effectLst/>
                        </a:rPr>
                        <a:t>Отстаивание</a:t>
                      </a:r>
                      <a:endParaRPr lang="ru-RU" sz="1400" b="0" kern="1200" dirty="0">
                        <a:solidFill>
                          <a:schemeClr val="dk1"/>
                        </a:solidFill>
                        <a:effectLst/>
                        <a:latin typeface="+mn-lt"/>
                        <a:ea typeface="+mn-ea"/>
                        <a:cs typeface="+mn-cs"/>
                      </a:endParaRPr>
                    </a:p>
                  </a:txBody>
                  <a:tcPr marL="68580" marR="68580" marT="0" marB="0" anchor="ctr"/>
                </a:tc>
                <a:tc>
                  <a:txBody>
                    <a:bodyPr/>
                    <a:lstStyle/>
                    <a:p>
                      <a:pPr algn="ctr" fontAlgn="base" hangingPunct="0">
                        <a:lnSpc>
                          <a:spcPct val="100000"/>
                        </a:lnSpc>
                        <a:spcAft>
                          <a:spcPts val="0"/>
                        </a:spcAft>
                      </a:pPr>
                      <a:r>
                        <a:rPr lang="ru-RU" sz="1400" b="0" kern="1200">
                          <a:effectLst/>
                        </a:rPr>
                        <a:t>Взвешенные в-ва</a:t>
                      </a:r>
                      <a:endParaRPr lang="ru-RU" sz="1400" b="0" kern="1200">
                        <a:solidFill>
                          <a:schemeClr val="dk1"/>
                        </a:solidFill>
                        <a:effectLst/>
                        <a:latin typeface="+mn-lt"/>
                        <a:ea typeface="+mn-ea"/>
                        <a:cs typeface="+mn-cs"/>
                      </a:endParaRPr>
                    </a:p>
                  </a:txBody>
                  <a:tcPr marL="68580" marR="68580" marT="0" marB="0" anchor="ctr"/>
                </a:tc>
                <a:tc>
                  <a:txBody>
                    <a:bodyPr/>
                    <a:lstStyle/>
                    <a:p>
                      <a:pPr algn="ctr">
                        <a:lnSpc>
                          <a:spcPct val="100000"/>
                        </a:lnSpc>
                        <a:spcAft>
                          <a:spcPts val="0"/>
                        </a:spcAft>
                      </a:pPr>
                      <a:r>
                        <a:rPr lang="ru-RU" sz="1400" b="0" kern="1200">
                          <a:effectLst/>
                        </a:rPr>
                        <a:t>90,0</a:t>
                      </a:r>
                      <a:endParaRPr lang="ru-RU" sz="1400" b="0" kern="120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0001"/>
                  </a:ext>
                </a:extLst>
              </a:tr>
              <a:tr h="252596">
                <a:tc rowSpan="3">
                  <a:txBody>
                    <a:bodyPr/>
                    <a:lstStyle/>
                    <a:p>
                      <a:pPr algn="ctr" fontAlgn="base" hangingPunct="0">
                        <a:lnSpc>
                          <a:spcPct val="100000"/>
                        </a:lnSpc>
                        <a:spcAft>
                          <a:spcPts val="0"/>
                        </a:spcAft>
                      </a:pPr>
                      <a:r>
                        <a:rPr lang="ru-RU" sz="1400" b="0" kern="1200" dirty="0">
                          <a:effectLst/>
                        </a:rPr>
                        <a:t>ОС </a:t>
                      </a:r>
                    </a:p>
                    <a:p>
                      <a:pPr algn="ctr" fontAlgn="base" hangingPunct="0">
                        <a:lnSpc>
                          <a:spcPct val="100000"/>
                        </a:lnSpc>
                        <a:spcAft>
                          <a:spcPts val="0"/>
                        </a:spcAft>
                      </a:pPr>
                      <a:r>
                        <a:rPr lang="ru-RU" sz="1400" b="0" kern="1200" dirty="0">
                          <a:effectLst/>
                        </a:rPr>
                        <a:t>(1 ступень) </a:t>
                      </a:r>
                      <a:endParaRPr lang="ru-RU" sz="1400" b="0" kern="1200" dirty="0">
                        <a:solidFill>
                          <a:schemeClr val="dk1"/>
                        </a:solidFill>
                        <a:effectLst/>
                        <a:latin typeface="+mn-lt"/>
                        <a:ea typeface="+mn-ea"/>
                        <a:cs typeface="+mn-cs"/>
                      </a:endParaRPr>
                    </a:p>
                  </a:txBody>
                  <a:tcPr marL="68580" marR="68580" marT="0" marB="0" anchor="ctr"/>
                </a:tc>
                <a:tc>
                  <a:txBody>
                    <a:bodyPr/>
                    <a:lstStyle/>
                    <a:p>
                      <a:pPr algn="ctr" fontAlgn="base" hangingPunct="0">
                        <a:lnSpc>
                          <a:spcPct val="100000"/>
                        </a:lnSpc>
                        <a:spcAft>
                          <a:spcPts val="0"/>
                        </a:spcAft>
                      </a:pPr>
                      <a:r>
                        <a:rPr lang="ru-RU" sz="1400" b="0" kern="1200" dirty="0">
                          <a:effectLst/>
                        </a:rPr>
                        <a:t>Фильтрация (дисковые фильтры)</a:t>
                      </a:r>
                      <a:endParaRPr lang="ru-RU" sz="1400" b="0" kern="1200" dirty="0">
                        <a:solidFill>
                          <a:schemeClr val="dk1"/>
                        </a:solidFill>
                        <a:effectLst/>
                        <a:latin typeface="+mn-lt"/>
                        <a:ea typeface="+mn-ea"/>
                        <a:cs typeface="+mn-cs"/>
                      </a:endParaRPr>
                    </a:p>
                  </a:txBody>
                  <a:tcPr marL="68580" marR="68580" marT="0" marB="0" anchor="ctr"/>
                </a:tc>
                <a:tc>
                  <a:txBody>
                    <a:bodyPr/>
                    <a:lstStyle/>
                    <a:p>
                      <a:pPr algn="ctr" fontAlgn="base" hangingPunct="0">
                        <a:lnSpc>
                          <a:spcPct val="100000"/>
                        </a:lnSpc>
                        <a:spcAft>
                          <a:spcPts val="0"/>
                        </a:spcAft>
                      </a:pPr>
                      <a:r>
                        <a:rPr lang="ru-RU" sz="1400" b="0" kern="1200" dirty="0">
                          <a:effectLst/>
                        </a:rPr>
                        <a:t>Взвешенные в-</a:t>
                      </a:r>
                      <a:r>
                        <a:rPr lang="ru-RU" sz="1400" b="0" kern="1200" dirty="0" err="1">
                          <a:effectLst/>
                        </a:rPr>
                        <a:t>ва</a:t>
                      </a:r>
                      <a:endParaRPr lang="ru-RU" sz="1400" b="0" kern="1200" dirty="0">
                        <a:solidFill>
                          <a:schemeClr val="dk1"/>
                        </a:solidFill>
                        <a:effectLst/>
                        <a:latin typeface="+mn-lt"/>
                        <a:ea typeface="+mn-ea"/>
                        <a:cs typeface="+mn-cs"/>
                      </a:endParaRPr>
                    </a:p>
                  </a:txBody>
                  <a:tcPr marL="68580" marR="68580" marT="0" marB="0" anchor="ctr"/>
                </a:tc>
                <a:tc>
                  <a:txBody>
                    <a:bodyPr/>
                    <a:lstStyle/>
                    <a:p>
                      <a:pPr algn="ctr">
                        <a:lnSpc>
                          <a:spcPct val="100000"/>
                        </a:lnSpc>
                        <a:spcAft>
                          <a:spcPts val="0"/>
                        </a:spcAft>
                      </a:pPr>
                      <a:r>
                        <a:rPr lang="ru-RU" sz="1400" b="0" kern="1200">
                          <a:effectLst/>
                        </a:rPr>
                        <a:t>48,0</a:t>
                      </a:r>
                      <a:endParaRPr lang="ru-RU" sz="1400" b="0" kern="120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0002"/>
                  </a:ext>
                </a:extLst>
              </a:tr>
              <a:tr h="583664">
                <a:tc vMerge="1">
                  <a:txBody>
                    <a:bodyPr/>
                    <a:lstStyle/>
                    <a:p>
                      <a:endParaRPr lang="ru-RU"/>
                    </a:p>
                  </a:txBody>
                  <a:tcPr/>
                </a:tc>
                <a:tc>
                  <a:txBody>
                    <a:bodyPr/>
                    <a:lstStyle/>
                    <a:p>
                      <a:pPr algn="ctr" fontAlgn="base" hangingPunct="0">
                        <a:lnSpc>
                          <a:spcPct val="100000"/>
                        </a:lnSpc>
                        <a:spcAft>
                          <a:spcPts val="0"/>
                        </a:spcAft>
                      </a:pPr>
                      <a:r>
                        <a:rPr lang="ru-RU" sz="1400" b="0" kern="1200" dirty="0">
                          <a:effectLst/>
                        </a:rPr>
                        <a:t>Фильтрация (загрузка «</a:t>
                      </a:r>
                      <a:r>
                        <a:rPr lang="ru-RU" sz="1400" b="0" kern="1200" dirty="0" err="1">
                          <a:effectLst/>
                        </a:rPr>
                        <a:t>Глинт</a:t>
                      </a:r>
                      <a:r>
                        <a:rPr lang="ru-RU" sz="1400" b="0" kern="1200" dirty="0">
                          <a:effectLst/>
                        </a:rPr>
                        <a:t>» с применением коагулянта)</a:t>
                      </a:r>
                      <a:endParaRPr lang="ru-RU" sz="1400" b="0" kern="1200" dirty="0">
                        <a:solidFill>
                          <a:schemeClr val="dk1"/>
                        </a:solidFill>
                        <a:effectLst/>
                        <a:latin typeface="+mn-lt"/>
                        <a:ea typeface="+mn-ea"/>
                        <a:cs typeface="+mn-cs"/>
                      </a:endParaRPr>
                    </a:p>
                  </a:txBody>
                  <a:tcPr marL="68580" marR="68580" marT="0" marB="0" anchor="ctr"/>
                </a:tc>
                <a:tc>
                  <a:txBody>
                    <a:bodyPr/>
                    <a:lstStyle/>
                    <a:p>
                      <a:pPr algn="ctr" fontAlgn="base" hangingPunct="0">
                        <a:lnSpc>
                          <a:spcPct val="100000"/>
                        </a:lnSpc>
                        <a:spcAft>
                          <a:spcPts val="0"/>
                        </a:spcAft>
                      </a:pPr>
                      <a:r>
                        <a:rPr lang="ru-RU" sz="1400" b="0" kern="1200" dirty="0">
                          <a:effectLst/>
                        </a:rPr>
                        <a:t>Взвешенные в-</a:t>
                      </a:r>
                      <a:r>
                        <a:rPr lang="ru-RU" sz="1400" b="0" kern="1200" dirty="0" err="1">
                          <a:effectLst/>
                        </a:rPr>
                        <a:t>ва</a:t>
                      </a:r>
                      <a:r>
                        <a:rPr lang="ru-RU" sz="1400" b="0" kern="1200" dirty="0">
                          <a:effectLst/>
                        </a:rPr>
                        <a:t>, железо общее, медь, мышьяк, БПК5, АПАВ, аммоний-ион </a:t>
                      </a:r>
                      <a:endParaRPr lang="ru-RU" sz="1400" b="0" kern="1200" dirty="0">
                        <a:solidFill>
                          <a:schemeClr val="dk1"/>
                        </a:solidFill>
                        <a:effectLst/>
                        <a:latin typeface="+mn-lt"/>
                        <a:ea typeface="+mn-ea"/>
                        <a:cs typeface="+mn-cs"/>
                      </a:endParaRPr>
                    </a:p>
                  </a:txBody>
                  <a:tcPr marL="68580" marR="68580" marT="0" marB="0" anchor="ctr"/>
                </a:tc>
                <a:tc>
                  <a:txBody>
                    <a:bodyPr/>
                    <a:lstStyle/>
                    <a:p>
                      <a:pPr algn="ctr">
                        <a:lnSpc>
                          <a:spcPct val="100000"/>
                        </a:lnSpc>
                        <a:spcAft>
                          <a:spcPts val="0"/>
                        </a:spcAft>
                      </a:pPr>
                      <a:r>
                        <a:rPr lang="ru-RU" sz="1400" b="0" kern="1200" dirty="0">
                          <a:effectLst/>
                        </a:rPr>
                        <a:t>от 50,0 до 90,0</a:t>
                      </a:r>
                      <a:endParaRPr lang="ru-RU" sz="1400" b="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0003"/>
                  </a:ext>
                </a:extLst>
              </a:tr>
              <a:tr h="296024">
                <a:tc vMerge="1">
                  <a:txBody>
                    <a:bodyPr/>
                    <a:lstStyle/>
                    <a:p>
                      <a:endParaRPr lang="ru-RU"/>
                    </a:p>
                  </a:txBody>
                  <a:tcPr/>
                </a:tc>
                <a:tc>
                  <a:txBody>
                    <a:bodyPr/>
                    <a:lstStyle/>
                    <a:p>
                      <a:pPr algn="ctr" fontAlgn="base" hangingPunct="0">
                        <a:lnSpc>
                          <a:spcPct val="100000"/>
                        </a:lnSpc>
                        <a:spcAft>
                          <a:spcPts val="0"/>
                        </a:spcAft>
                      </a:pPr>
                      <a:r>
                        <a:rPr lang="ru-RU" sz="1400" b="0" kern="1200" dirty="0">
                          <a:effectLst/>
                        </a:rPr>
                        <a:t>Фильтрация (активированный уголь)</a:t>
                      </a:r>
                      <a:endParaRPr lang="ru-RU" sz="1400" b="0" kern="1200" dirty="0">
                        <a:solidFill>
                          <a:schemeClr val="dk1"/>
                        </a:solidFill>
                        <a:effectLst/>
                        <a:latin typeface="+mn-lt"/>
                        <a:ea typeface="+mn-ea"/>
                        <a:cs typeface="+mn-cs"/>
                      </a:endParaRPr>
                    </a:p>
                  </a:txBody>
                  <a:tcPr marL="68580" marR="68580" marT="0" marB="0" anchor="ctr"/>
                </a:tc>
                <a:tc>
                  <a:txBody>
                    <a:bodyPr/>
                    <a:lstStyle/>
                    <a:p>
                      <a:pPr algn="ctr" fontAlgn="base" hangingPunct="0">
                        <a:lnSpc>
                          <a:spcPct val="100000"/>
                        </a:lnSpc>
                        <a:spcAft>
                          <a:spcPts val="0"/>
                        </a:spcAft>
                      </a:pPr>
                      <a:r>
                        <a:rPr lang="ru-RU" sz="1400" b="0" kern="1200" dirty="0">
                          <a:effectLst/>
                        </a:rPr>
                        <a:t>Нефтепродукты, БПК5, АПАВ</a:t>
                      </a:r>
                      <a:endParaRPr lang="ru-RU" sz="1400" b="0" kern="1200" dirty="0">
                        <a:solidFill>
                          <a:schemeClr val="dk1"/>
                        </a:solidFill>
                        <a:effectLst/>
                        <a:latin typeface="+mn-lt"/>
                        <a:ea typeface="+mn-ea"/>
                        <a:cs typeface="+mn-cs"/>
                      </a:endParaRPr>
                    </a:p>
                  </a:txBody>
                  <a:tcPr marL="68580" marR="68580" marT="0" marB="0" anchor="ctr"/>
                </a:tc>
                <a:tc>
                  <a:txBody>
                    <a:bodyPr/>
                    <a:lstStyle/>
                    <a:p>
                      <a:pPr algn="ctr">
                        <a:lnSpc>
                          <a:spcPct val="100000"/>
                        </a:lnSpc>
                        <a:spcAft>
                          <a:spcPts val="0"/>
                        </a:spcAft>
                      </a:pPr>
                      <a:r>
                        <a:rPr lang="ru-RU" sz="1400" b="0" kern="1200" dirty="0">
                          <a:effectLst/>
                        </a:rPr>
                        <a:t>от 30,0 до 85,0</a:t>
                      </a:r>
                      <a:endParaRPr lang="ru-RU" sz="1400" b="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0004"/>
                  </a:ext>
                </a:extLst>
              </a:tr>
              <a:tr h="360040">
                <a:tc rowSpan="2">
                  <a:txBody>
                    <a:bodyPr/>
                    <a:lstStyle/>
                    <a:p>
                      <a:pPr algn="ctr" fontAlgn="base" hangingPunct="0">
                        <a:lnSpc>
                          <a:spcPct val="100000"/>
                        </a:lnSpc>
                        <a:spcAft>
                          <a:spcPts val="0"/>
                        </a:spcAft>
                      </a:pPr>
                      <a:r>
                        <a:rPr lang="ru-RU" sz="1400" b="0" kern="1200">
                          <a:effectLst/>
                        </a:rPr>
                        <a:t>ОС </a:t>
                      </a:r>
                    </a:p>
                    <a:p>
                      <a:pPr algn="ctr" fontAlgn="base" hangingPunct="0">
                        <a:lnSpc>
                          <a:spcPct val="100000"/>
                        </a:lnSpc>
                        <a:spcAft>
                          <a:spcPts val="0"/>
                        </a:spcAft>
                      </a:pPr>
                      <a:r>
                        <a:rPr lang="ru-RU" sz="1400" b="0" kern="1200">
                          <a:effectLst/>
                        </a:rPr>
                        <a:t>(2 ступень) </a:t>
                      </a:r>
                      <a:endParaRPr lang="ru-RU" sz="1400" b="0" kern="1200">
                        <a:solidFill>
                          <a:schemeClr val="dk1"/>
                        </a:solidFill>
                        <a:effectLst/>
                        <a:latin typeface="+mn-lt"/>
                        <a:ea typeface="+mn-ea"/>
                        <a:cs typeface="+mn-cs"/>
                      </a:endParaRPr>
                    </a:p>
                  </a:txBody>
                  <a:tcPr marL="68580" marR="68580" marT="0" marB="0" anchor="ctr"/>
                </a:tc>
                <a:tc>
                  <a:txBody>
                    <a:bodyPr/>
                    <a:lstStyle/>
                    <a:p>
                      <a:pPr algn="ctr" fontAlgn="base" hangingPunct="0">
                        <a:lnSpc>
                          <a:spcPct val="100000"/>
                        </a:lnSpc>
                        <a:spcAft>
                          <a:spcPts val="0"/>
                        </a:spcAft>
                      </a:pPr>
                      <a:r>
                        <a:rPr lang="ru-RU" sz="1400" b="0" kern="1200">
                          <a:effectLst/>
                        </a:rPr>
                        <a:t>Фильтрация на катионите</a:t>
                      </a:r>
                      <a:endParaRPr lang="ru-RU" sz="1400" b="0" kern="1200">
                        <a:solidFill>
                          <a:schemeClr val="dk1"/>
                        </a:solidFill>
                        <a:effectLst/>
                        <a:latin typeface="+mn-lt"/>
                        <a:ea typeface="+mn-ea"/>
                        <a:cs typeface="+mn-cs"/>
                      </a:endParaRPr>
                    </a:p>
                  </a:txBody>
                  <a:tcPr marL="68580" marR="68580" marT="0" marB="0" anchor="ctr"/>
                </a:tc>
                <a:tc>
                  <a:txBody>
                    <a:bodyPr/>
                    <a:lstStyle/>
                    <a:p>
                      <a:pPr algn="ctr" fontAlgn="base" hangingPunct="0">
                        <a:lnSpc>
                          <a:spcPct val="100000"/>
                        </a:lnSpc>
                        <a:spcAft>
                          <a:spcPts val="0"/>
                        </a:spcAft>
                      </a:pPr>
                      <a:r>
                        <a:rPr lang="ru-RU" sz="1400" b="0" kern="1200" dirty="0">
                          <a:effectLst/>
                        </a:rPr>
                        <a:t>Аммоний-ион, железо общее, кальций, натрий, медь и др. </a:t>
                      </a:r>
                      <a:endParaRPr lang="ru-RU" sz="1400" b="0" kern="1200" dirty="0">
                        <a:solidFill>
                          <a:schemeClr val="dk1"/>
                        </a:solidFill>
                        <a:effectLst/>
                        <a:latin typeface="+mn-lt"/>
                        <a:ea typeface="+mn-ea"/>
                        <a:cs typeface="+mn-cs"/>
                      </a:endParaRPr>
                    </a:p>
                  </a:txBody>
                  <a:tcPr marL="68580" marR="68580" marT="0" marB="0" anchor="ctr"/>
                </a:tc>
                <a:tc>
                  <a:txBody>
                    <a:bodyPr/>
                    <a:lstStyle/>
                    <a:p>
                      <a:pPr algn="ctr">
                        <a:lnSpc>
                          <a:spcPct val="100000"/>
                        </a:lnSpc>
                        <a:spcAft>
                          <a:spcPts val="0"/>
                        </a:spcAft>
                      </a:pPr>
                      <a:r>
                        <a:rPr lang="ru-RU" sz="1400" b="0" kern="1200" dirty="0">
                          <a:effectLst/>
                        </a:rPr>
                        <a:t>от 50,0 до 99,0</a:t>
                      </a:r>
                      <a:endParaRPr lang="ru-RU" sz="1400" b="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0005"/>
                  </a:ext>
                </a:extLst>
              </a:tr>
              <a:tr h="365368">
                <a:tc vMerge="1">
                  <a:txBody>
                    <a:bodyPr/>
                    <a:lstStyle/>
                    <a:p>
                      <a:endParaRPr lang="ru-RU"/>
                    </a:p>
                  </a:txBody>
                  <a:tcPr/>
                </a:tc>
                <a:tc>
                  <a:txBody>
                    <a:bodyPr/>
                    <a:lstStyle/>
                    <a:p>
                      <a:pPr algn="ctr" fontAlgn="base" hangingPunct="0">
                        <a:lnSpc>
                          <a:spcPct val="100000"/>
                        </a:lnSpc>
                        <a:spcAft>
                          <a:spcPts val="0"/>
                        </a:spcAft>
                      </a:pPr>
                      <a:r>
                        <a:rPr lang="ru-RU" sz="1400" b="0" kern="1200">
                          <a:effectLst/>
                        </a:rPr>
                        <a:t>Фильтрация на анионите</a:t>
                      </a:r>
                      <a:endParaRPr lang="ru-RU" sz="1400" b="0" kern="1200">
                        <a:solidFill>
                          <a:schemeClr val="dk1"/>
                        </a:solidFill>
                        <a:effectLst/>
                        <a:latin typeface="+mn-lt"/>
                        <a:ea typeface="+mn-ea"/>
                        <a:cs typeface="+mn-cs"/>
                      </a:endParaRPr>
                    </a:p>
                  </a:txBody>
                  <a:tcPr marL="68580" marR="68580" marT="0" marB="0" anchor="ctr"/>
                </a:tc>
                <a:tc>
                  <a:txBody>
                    <a:bodyPr/>
                    <a:lstStyle/>
                    <a:p>
                      <a:pPr algn="ctr" fontAlgn="base" hangingPunct="0">
                        <a:lnSpc>
                          <a:spcPct val="100000"/>
                        </a:lnSpc>
                        <a:spcAft>
                          <a:spcPts val="0"/>
                        </a:spcAft>
                      </a:pPr>
                      <a:r>
                        <a:rPr lang="ru-RU" sz="1400" b="0" kern="1200">
                          <a:effectLst/>
                        </a:rPr>
                        <a:t>Ионы: сульфатов, фосфатов, хлоридов, нитритов, нитратов</a:t>
                      </a:r>
                      <a:endParaRPr lang="ru-RU" sz="1400" b="0" kern="1200">
                        <a:solidFill>
                          <a:schemeClr val="dk1"/>
                        </a:solidFill>
                        <a:effectLst/>
                        <a:latin typeface="+mn-lt"/>
                        <a:ea typeface="+mn-ea"/>
                        <a:cs typeface="+mn-cs"/>
                      </a:endParaRPr>
                    </a:p>
                  </a:txBody>
                  <a:tcPr marL="68580" marR="68580" marT="0" marB="0" anchor="ctr"/>
                </a:tc>
                <a:tc>
                  <a:txBody>
                    <a:bodyPr/>
                    <a:lstStyle/>
                    <a:p>
                      <a:pPr algn="ctr">
                        <a:lnSpc>
                          <a:spcPct val="100000"/>
                        </a:lnSpc>
                        <a:spcAft>
                          <a:spcPts val="0"/>
                        </a:spcAft>
                      </a:pPr>
                      <a:r>
                        <a:rPr lang="ru-RU" sz="1400" b="0" kern="1200" dirty="0">
                          <a:effectLst/>
                        </a:rPr>
                        <a:t>от 85,0 до 90,0</a:t>
                      </a:r>
                      <a:endParaRPr lang="ru-RU" sz="1400" b="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0006"/>
                  </a:ext>
                </a:extLst>
              </a:tr>
            </a:tbl>
          </a:graphicData>
        </a:graphic>
      </p:graphicFrame>
      <p:sp>
        <p:nvSpPr>
          <p:cNvPr id="9" name="TextBox 3">
            <a:extLst>
              <a:ext uri="{FF2B5EF4-FFF2-40B4-BE49-F238E27FC236}">
                <a16:creationId xmlns:a16="http://schemas.microsoft.com/office/drawing/2014/main" id="{1C52F06F-1F82-41CB-958B-A32378F785B7}"/>
              </a:ext>
            </a:extLst>
          </p:cNvPr>
          <p:cNvSpPr txBox="1">
            <a:spLocks noChangeArrowheads="1"/>
          </p:cNvSpPr>
          <p:nvPr/>
        </p:nvSpPr>
        <p:spPr bwMode="auto">
          <a:xfrm>
            <a:off x="251521" y="178567"/>
            <a:ext cx="8641654" cy="307777"/>
          </a:xfrm>
          <a:prstGeom prst="rect">
            <a:avLst/>
          </a:prstGeom>
          <a:noFill/>
          <a:ln w="9525">
            <a:noFill/>
            <a:miter lim="800000"/>
            <a:headEnd/>
            <a:tailEnd/>
          </a:ln>
        </p:spPr>
        <p:txBody>
          <a:bodyPr wrap="square">
            <a:spAutoFit/>
          </a:bodyPr>
          <a:lstStyle/>
          <a:p>
            <a:r>
              <a:rPr lang="ru-RU" altLang="ru-RU" sz="1400" b="1" i="1" dirty="0">
                <a:latin typeface="Tahoma" panose="020B0604030504040204" pitchFamily="34" charset="0"/>
                <a:ea typeface="Tahoma" panose="020B0604030504040204" pitchFamily="34" charset="0"/>
                <a:cs typeface="Tahoma" panose="020B0604030504040204" pitchFamily="34" charset="0"/>
              </a:rPr>
              <a:t>Таблица 3.</a:t>
            </a:r>
            <a:r>
              <a:rPr lang="ru-RU" altLang="ru-RU" sz="1400" dirty="0">
                <a:latin typeface="Tahoma" panose="020B0604030504040204" pitchFamily="34" charset="0"/>
                <a:ea typeface="Tahoma" panose="020B0604030504040204" pitchFamily="34" charset="0"/>
                <a:cs typeface="Tahoma" panose="020B0604030504040204" pitchFamily="34" charset="0"/>
              </a:rPr>
              <a:t> Показатели эффективности очистки на очистных сооружениях шахтных вод </a:t>
            </a:r>
            <a:endParaRPr lang="en-US" altLang="ru-RU" sz="1400" dirty="0">
              <a:latin typeface="Tahoma" panose="020B0604030504040204" pitchFamily="34" charset="0"/>
              <a:ea typeface="Tahoma" panose="020B0604030504040204" pitchFamily="34" charset="0"/>
              <a:cs typeface="Tahoma" panose="020B0604030504040204" pitchFamily="34" charset="0"/>
            </a:endParaRPr>
          </a:p>
        </p:txBody>
      </p:sp>
      <p:sp>
        <p:nvSpPr>
          <p:cNvPr id="10" name="Прямоугольник 9">
            <a:extLst>
              <a:ext uri="{FF2B5EF4-FFF2-40B4-BE49-F238E27FC236}">
                <a16:creationId xmlns:a16="http://schemas.microsoft.com/office/drawing/2014/main" id="{36C9C29D-C90B-450B-BBF5-B4A5029B9B16}"/>
              </a:ext>
            </a:extLst>
          </p:cNvPr>
          <p:cNvSpPr/>
          <p:nvPr/>
        </p:nvSpPr>
        <p:spPr>
          <a:xfrm>
            <a:off x="532479" y="3753423"/>
            <a:ext cx="6900396" cy="1384995"/>
          </a:xfrm>
          <a:prstGeom prst="rect">
            <a:avLst/>
          </a:prstGeom>
        </p:spPr>
        <p:txBody>
          <a:bodyPr wrap="square">
            <a:spAutoFit/>
          </a:bodyPr>
          <a:lstStyle/>
          <a:p>
            <a:pPr indent="457200" algn="just"/>
            <a:r>
              <a:rPr lang="ru-RU" sz="1400" dirty="0">
                <a:latin typeface="Tahoma" panose="020B0604030504040204" pitchFamily="34" charset="0"/>
                <a:ea typeface="Tahoma" panose="020B0604030504040204" pitchFamily="34" charset="0"/>
                <a:cs typeface="Tahoma" panose="020B0604030504040204" pitchFamily="34" charset="0"/>
              </a:rPr>
              <a:t>Предложенная технология позволяет довести качество очищенной воды до ПДК </a:t>
            </a:r>
            <a:r>
              <a:rPr lang="ru-RU" sz="1400" dirty="0" err="1">
                <a:latin typeface="Tahoma" panose="020B0604030504040204" pitchFamily="34" charset="0"/>
                <a:ea typeface="Tahoma" panose="020B0604030504040204" pitchFamily="34" charset="0"/>
                <a:cs typeface="Tahoma" panose="020B0604030504040204" pitchFamily="34" charset="0"/>
              </a:rPr>
              <a:t>р.х</a:t>
            </a:r>
            <a:r>
              <a:rPr lang="ru-RU" sz="1400" dirty="0">
                <a:latin typeface="Tahoma" panose="020B0604030504040204" pitchFamily="34" charset="0"/>
                <a:ea typeface="Tahoma" panose="020B0604030504040204" pitchFamily="34" charset="0"/>
                <a:cs typeface="Tahoma" panose="020B0604030504040204" pitchFamily="34" charset="0"/>
              </a:rPr>
              <a:t>. по всем компонентам. </a:t>
            </a:r>
          </a:p>
          <a:p>
            <a:pPr indent="457200" algn="just"/>
            <a:r>
              <a:rPr lang="ru-RU" sz="1400" dirty="0">
                <a:latin typeface="Tahoma" panose="020B0604030504040204" pitchFamily="34" charset="0"/>
                <a:ea typeface="Tahoma" panose="020B0604030504040204" pitchFamily="34" charset="0"/>
                <a:cs typeface="Tahoma" panose="020B0604030504040204" pitchFamily="34" charset="0"/>
              </a:rPr>
              <a:t>Проектные решения по отведению очищенных сточных вод приняты на основе анализа возможных вариантов отведения стоков в водоемы-приемники, выполненного на этапе изысканий. Наиболее целесообразным признан сброс очищенных до ПДК </a:t>
            </a:r>
            <a:r>
              <a:rPr lang="ru-RU" sz="1400" dirty="0" err="1">
                <a:latin typeface="Tahoma" panose="020B0604030504040204" pitchFamily="34" charset="0"/>
                <a:ea typeface="Tahoma" panose="020B0604030504040204" pitchFamily="34" charset="0"/>
                <a:cs typeface="Tahoma" panose="020B0604030504040204" pitchFamily="34" charset="0"/>
              </a:rPr>
              <a:t>р.х</a:t>
            </a:r>
            <a:r>
              <a:rPr lang="ru-RU" sz="1400" dirty="0">
                <a:latin typeface="Tahoma" panose="020B0604030504040204" pitchFamily="34" charset="0"/>
                <a:ea typeface="Tahoma" panose="020B0604030504040204" pitchFamily="34" charset="0"/>
                <a:cs typeface="Tahoma" panose="020B0604030504040204" pitchFamily="34" charset="0"/>
              </a:rPr>
              <a:t> сточных вод на площадь низинного </a:t>
            </a:r>
            <a:r>
              <a:rPr lang="ru-RU" sz="1400" dirty="0" err="1">
                <a:latin typeface="Tahoma" panose="020B0604030504040204" pitchFamily="34" charset="0"/>
                <a:ea typeface="Tahoma" panose="020B0604030504040204" pitchFamily="34" charset="0"/>
                <a:cs typeface="Tahoma" panose="020B0604030504040204" pitchFamily="34" charset="0"/>
              </a:rPr>
              <a:t>Шанучского</a:t>
            </a:r>
            <a:r>
              <a:rPr lang="ru-RU" sz="1400" dirty="0">
                <a:latin typeface="Tahoma" panose="020B0604030504040204" pitchFamily="34" charset="0"/>
                <a:ea typeface="Tahoma" panose="020B0604030504040204" pitchFamily="34" charset="0"/>
                <a:cs typeface="Tahoma" panose="020B0604030504040204" pitchFamily="34" charset="0"/>
              </a:rPr>
              <a:t> болота. </a:t>
            </a:r>
          </a:p>
        </p:txBody>
      </p:sp>
      <p:pic>
        <p:nvPicPr>
          <p:cNvPr id="11" name="Picture 1" descr="U:\Личные папки\Сулимов А.Ю\ШАНУЧ\2016 06 Шануч\Шануч\DSC_0581.JPG">
            <a:extLst>
              <a:ext uri="{FF2B5EF4-FFF2-40B4-BE49-F238E27FC236}">
                <a16:creationId xmlns:a16="http://schemas.microsoft.com/office/drawing/2014/main" id="{D521ADC7-2D13-4A9E-AA00-1827596DC0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l="15846"/>
          <a:stretch/>
        </p:blipFill>
        <p:spPr bwMode="auto">
          <a:xfrm>
            <a:off x="7500257" y="3142145"/>
            <a:ext cx="4110496" cy="245755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182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1E6D8253-FA61-4392-AC74-B5949B783976}"/>
              </a:ext>
            </a:extLst>
          </p:cNvPr>
          <p:cNvSpPr/>
          <p:nvPr/>
        </p:nvSpPr>
        <p:spPr>
          <a:xfrm>
            <a:off x="8513135" y="5837276"/>
            <a:ext cx="3097618" cy="369332"/>
          </a:xfrm>
          <a:prstGeom prst="rect">
            <a:avLst/>
          </a:prstGeom>
        </p:spPr>
        <p:txBody>
          <a:bodyPr wrap="square">
            <a:spAutoFit/>
          </a:bodyPr>
          <a:lstStyle/>
          <a:p>
            <a:pPr algn="just"/>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ЗАО НПК «</a:t>
            </a:r>
            <a:r>
              <a:rPr lang="ru-RU" i="1" dirty="0" err="1">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Геотехнология</a:t>
            </a:r>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a:t>
            </a:r>
          </a:p>
        </p:txBody>
      </p:sp>
      <p:pic>
        <p:nvPicPr>
          <p:cNvPr id="5" name="Рисунок 4">
            <a:extLst>
              <a:ext uri="{FF2B5EF4-FFF2-40B4-BE49-F238E27FC236}">
                <a16:creationId xmlns:a16="http://schemas.microsoft.com/office/drawing/2014/main" id="{3749C362-8E12-4717-8C53-19BDC18018F2}"/>
              </a:ext>
            </a:extLst>
          </p:cNvPr>
          <p:cNvPicPr>
            <a:picLocks noChangeAspect="1"/>
          </p:cNvPicPr>
          <p:nvPr/>
        </p:nvPicPr>
        <p:blipFill>
          <a:blip r:embed="rId2"/>
          <a:stretch>
            <a:fillRect/>
          </a:stretch>
        </p:blipFill>
        <p:spPr>
          <a:xfrm>
            <a:off x="7901661" y="5730951"/>
            <a:ext cx="611474" cy="606911"/>
          </a:xfrm>
          <a:prstGeom prst="rect">
            <a:avLst/>
          </a:prstGeom>
        </p:spPr>
      </p:pic>
      <p:sp>
        <p:nvSpPr>
          <p:cNvPr id="11" name="TextBox 3">
            <a:extLst>
              <a:ext uri="{FF2B5EF4-FFF2-40B4-BE49-F238E27FC236}">
                <a16:creationId xmlns:a16="http://schemas.microsoft.com/office/drawing/2014/main" id="{DD0C8D8B-C0B7-421B-867F-0BD974D4927B}"/>
              </a:ext>
            </a:extLst>
          </p:cNvPr>
          <p:cNvSpPr txBox="1">
            <a:spLocks noChangeArrowheads="1"/>
          </p:cNvSpPr>
          <p:nvPr/>
        </p:nvSpPr>
        <p:spPr bwMode="auto">
          <a:xfrm>
            <a:off x="3302227" y="65605"/>
            <a:ext cx="8541430" cy="585787"/>
          </a:xfrm>
          <a:prstGeom prst="rect">
            <a:avLst/>
          </a:prstGeom>
          <a:noFill/>
          <a:ln w="9525">
            <a:noFill/>
            <a:miter lim="800000"/>
            <a:headEnd/>
            <a:tailEnd/>
          </a:ln>
        </p:spPr>
        <p:txBody>
          <a:bodyPr wrap="square">
            <a:spAutoFit/>
          </a:bodyPr>
          <a:lstStyle/>
          <a:p>
            <a:r>
              <a:rPr lang="ru-RU" sz="1600" b="1" dirty="0">
                <a:latin typeface="Tahoma" panose="020B0604030504040204" pitchFamily="34" charset="0"/>
                <a:ea typeface="Tahoma" panose="020B0604030504040204" pitchFamily="34" charset="0"/>
                <a:cs typeface="Tahoma" panose="020B0604030504040204" pitchFamily="34" charset="0"/>
              </a:rPr>
              <a:t>Воздействие на состояние окружающей среды при обращении с отходами производства и потребления</a:t>
            </a:r>
          </a:p>
        </p:txBody>
      </p:sp>
      <p:sp>
        <p:nvSpPr>
          <p:cNvPr id="12" name="Прямоугольник 11">
            <a:extLst>
              <a:ext uri="{FF2B5EF4-FFF2-40B4-BE49-F238E27FC236}">
                <a16:creationId xmlns:a16="http://schemas.microsoft.com/office/drawing/2014/main" id="{F34D4648-1B7E-4CD9-8E8F-FD331C7A1209}"/>
              </a:ext>
            </a:extLst>
          </p:cNvPr>
          <p:cNvSpPr/>
          <p:nvPr/>
        </p:nvSpPr>
        <p:spPr>
          <a:xfrm>
            <a:off x="468086" y="651392"/>
            <a:ext cx="10972800" cy="5016758"/>
          </a:xfrm>
          <a:prstGeom prst="rect">
            <a:avLst/>
          </a:prstGeom>
        </p:spPr>
        <p:txBody>
          <a:bodyPr wrap="square">
            <a:spAutoFit/>
          </a:bodyPr>
          <a:lstStyle/>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При разработке месторождения «</a:t>
            </a:r>
            <a:r>
              <a:rPr lang="ru-RU" sz="1600" dirty="0" err="1">
                <a:solidFill>
                  <a:srgbClr val="000000"/>
                </a:solidFill>
                <a:latin typeface="Tahoma" panose="020B0604030504040204" pitchFamily="34" charset="0"/>
                <a:ea typeface="Tahoma" panose="020B0604030504040204" pitchFamily="34" charset="0"/>
                <a:cs typeface="Tahoma" panose="020B0604030504040204" pitchFamily="34" charset="0"/>
              </a:rPr>
              <a:t>Шануч</a:t>
            </a:r>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ориентировочно будет образовываться 36 видов отходов, в том числе за счет:</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ведения горно-добычных работ;</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эксплуатации очистных сооружений;</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ремонта горно-транспортной техники;</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жизнедеятельности рабочего персонала, занятого на производственных работах.</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Основной объем отходов будет приходится на скальные породы, которые полностью используются на месторождении в качестве строительного материала при планировке площадок, строительстве и ремонте дорог. Химические элементы в породе содержатся в концентрациях, не превышающих их содержание в основных типах почв.</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На территории месторождения построен полигон для размещения собственных твердых бытовых отходов. Полигон зарегистрирован в государственном реестре объектов размещения отходов (ГРОРО) под № 41-00004-Х-00592-250914, согласно приказу Росприроднадзора от 25.09.2014 № 592. Твёрдые отходы, упаковочные материалы и другие, подлежащие захоронению, планируется размещать на этом полигоне ТБО.</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На территории Камчатского края и в соседних регионах имеется возможность передавать отходы лицензированным организациям для обезвреживания и утилизации.</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В целом, производственный процесс на руднике и технология добычи руды остаются неизменными, следовательно, значительных изменений в области обращения с отходами как по видам отходов, так и по объёмам не ожидается.</a:t>
            </a:r>
          </a:p>
          <a:p>
            <a:pPr algn="just"/>
            <a:endParaRPr lang="ru-RU"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72642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F792E75A-D500-4386-8F0A-D301BF569322}"/>
              </a:ext>
            </a:extLst>
          </p:cNvPr>
          <p:cNvSpPr/>
          <p:nvPr/>
        </p:nvSpPr>
        <p:spPr>
          <a:xfrm>
            <a:off x="702128" y="148947"/>
            <a:ext cx="10787743" cy="5078313"/>
          </a:xfrm>
          <a:prstGeom prst="rect">
            <a:avLst/>
          </a:prstGeom>
        </p:spPr>
        <p:txBody>
          <a:bodyPr wrap="square">
            <a:spAutoFit/>
          </a:bodyPr>
          <a:lstStyle/>
          <a:p>
            <a:r>
              <a:rPr lang="ru-RU" dirty="0">
                <a:solidFill>
                  <a:srgbClr val="000000"/>
                </a:solidFill>
                <a:latin typeface="Tahoma" panose="020B0604030504040204" pitchFamily="34" charset="0"/>
                <a:ea typeface="Tahoma" panose="020B0604030504040204" pitchFamily="34" charset="0"/>
                <a:cs typeface="Tahoma" panose="020B0604030504040204" pitchFamily="34" charset="0"/>
              </a:rPr>
              <a:t>При обращении с отходами будут выполняться следующие мероприятия и экологические требования:</a:t>
            </a:r>
          </a:p>
          <a:p>
            <a:r>
              <a:rPr lang="ru-RU" dirty="0">
                <a:solidFill>
                  <a:srgbClr val="000000"/>
                </a:solidFill>
                <a:latin typeface="Tahoma" panose="020B0604030504040204" pitchFamily="34" charset="0"/>
                <a:ea typeface="Tahoma" panose="020B0604030504040204" pitchFamily="34" charset="0"/>
                <a:cs typeface="Tahoma" panose="020B0604030504040204" pitchFamily="34" charset="0"/>
              </a:rPr>
              <a:t>– наличие на предприятии договоров с лицензируемыми организациями в области обращения с отходами;</a:t>
            </a:r>
          </a:p>
          <a:p>
            <a:r>
              <a:rPr lang="ru-RU" dirty="0">
                <a:solidFill>
                  <a:srgbClr val="000000"/>
                </a:solidFill>
                <a:latin typeface="Tahoma" panose="020B0604030504040204" pitchFamily="34" charset="0"/>
                <a:ea typeface="Tahoma" panose="020B0604030504040204" pitchFamily="34" charset="0"/>
                <a:cs typeface="Tahoma" panose="020B0604030504040204" pitchFamily="34" charset="0"/>
              </a:rPr>
              <a:t>– разработаны инструкции по мерам безопасности при обращении с отходами производства и потребления;</a:t>
            </a:r>
          </a:p>
          <a:p>
            <a:r>
              <a:rPr lang="ru-RU" dirty="0">
                <a:solidFill>
                  <a:srgbClr val="000000"/>
                </a:solidFill>
                <a:latin typeface="Tahoma" panose="020B0604030504040204" pitchFamily="34" charset="0"/>
                <a:ea typeface="Tahoma" panose="020B0604030504040204" pitchFamily="34" charset="0"/>
                <a:cs typeface="Tahoma" panose="020B0604030504040204" pitchFamily="34" charset="0"/>
              </a:rPr>
              <a:t>– селективное накопление отдельных видов отходов в зависимости от их класса опасности, агрегатного состояния с тем, чтобы обеспечить их использование в качестве вторичного сырья, переработку, утилизацию или размещение на полигоне;</a:t>
            </a:r>
          </a:p>
          <a:p>
            <a:r>
              <a:rPr lang="ru-RU" dirty="0">
                <a:solidFill>
                  <a:srgbClr val="000000"/>
                </a:solidFill>
                <a:latin typeface="Tahoma" panose="020B0604030504040204" pitchFamily="34" charset="0"/>
                <a:ea typeface="Tahoma" panose="020B0604030504040204" pitchFamily="34" charset="0"/>
                <a:cs typeface="Tahoma" panose="020B0604030504040204" pitchFamily="34" charset="0"/>
              </a:rPr>
              <a:t>– расположение контейнеров для накопления отходов на специализированных площадках с искусственным водонепроницаемым и химически стойким покрытием;</a:t>
            </a:r>
          </a:p>
          <a:p>
            <a:r>
              <a:rPr lang="ru-RU" dirty="0">
                <a:solidFill>
                  <a:srgbClr val="000000"/>
                </a:solidFill>
                <a:latin typeface="Tahoma" panose="020B0604030504040204" pitchFamily="34" charset="0"/>
                <a:ea typeface="Tahoma" panose="020B0604030504040204" pitchFamily="34" charset="0"/>
                <a:cs typeface="Tahoma" panose="020B0604030504040204" pitchFamily="34" charset="0"/>
              </a:rPr>
              <a:t>– запрещение сжигания отходов на участке строительства и площадках проектируемого объекта, а также вывоза на несанкционированные свалки;</a:t>
            </a:r>
          </a:p>
          <a:p>
            <a:r>
              <a:rPr lang="ru-RU" dirty="0">
                <a:solidFill>
                  <a:srgbClr val="000000"/>
                </a:solidFill>
                <a:latin typeface="Tahoma" panose="020B0604030504040204" pitchFamily="34" charset="0"/>
                <a:ea typeface="Tahoma" panose="020B0604030504040204" pitchFamily="34" charset="0"/>
                <a:cs typeface="Tahoma" panose="020B0604030504040204" pitchFamily="34" charset="0"/>
              </a:rPr>
              <a:t>– ведение достоверного учета наличия, образования, использования, утилизации и размещения всех отходов;</a:t>
            </a:r>
          </a:p>
          <a:p>
            <a:r>
              <a:rPr lang="ru-RU" dirty="0">
                <a:solidFill>
                  <a:srgbClr val="000000"/>
                </a:solidFill>
                <a:latin typeface="Tahoma" panose="020B0604030504040204" pitchFamily="34" charset="0"/>
                <a:ea typeface="Tahoma" panose="020B0604030504040204" pitchFamily="34" charset="0"/>
                <a:cs typeface="Tahoma" panose="020B0604030504040204" pitchFamily="34" charset="0"/>
              </a:rPr>
              <a:t>– обеспечение своевременного вывоза отходов на специализированной исправной технике;</a:t>
            </a:r>
          </a:p>
          <a:p>
            <a:r>
              <a:rPr lang="ru-RU" dirty="0">
                <a:solidFill>
                  <a:srgbClr val="000000"/>
                </a:solidFill>
                <a:latin typeface="Tahoma" panose="020B0604030504040204" pitchFamily="34" charset="0"/>
                <a:ea typeface="Tahoma" panose="020B0604030504040204" pitchFamily="34" charset="0"/>
                <a:cs typeface="Tahoma" panose="020B0604030504040204" pitchFamily="34" charset="0"/>
              </a:rPr>
              <a:t>– очистка территории накопления отходов после завершения работ по их вывозу;</a:t>
            </a:r>
          </a:p>
          <a:p>
            <a:r>
              <a:rPr lang="ru-RU" dirty="0">
                <a:solidFill>
                  <a:srgbClr val="000000"/>
                </a:solidFill>
                <a:latin typeface="Tahoma" panose="020B0604030504040204" pitchFamily="34" charset="0"/>
                <a:ea typeface="Tahoma" panose="020B0604030504040204" pitchFamily="34" charset="0"/>
                <a:cs typeface="Tahoma" panose="020B0604030504040204" pitchFamily="34" charset="0"/>
              </a:rPr>
              <a:t>– исключение доступа посторонних лиц к местам накопления и размещения отходов.</a:t>
            </a:r>
            <a:endParaRPr lang="ru-RU"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8" name="Прямоугольник 7">
            <a:extLst>
              <a:ext uri="{FF2B5EF4-FFF2-40B4-BE49-F238E27FC236}">
                <a16:creationId xmlns:a16="http://schemas.microsoft.com/office/drawing/2014/main" id="{8330FD88-DFC3-4028-B4D7-1902B21AA1E4}"/>
              </a:ext>
            </a:extLst>
          </p:cNvPr>
          <p:cNvSpPr/>
          <p:nvPr/>
        </p:nvSpPr>
        <p:spPr>
          <a:xfrm>
            <a:off x="8513135" y="5837276"/>
            <a:ext cx="3097618" cy="369332"/>
          </a:xfrm>
          <a:prstGeom prst="rect">
            <a:avLst/>
          </a:prstGeom>
        </p:spPr>
        <p:txBody>
          <a:bodyPr wrap="square">
            <a:spAutoFit/>
          </a:bodyPr>
          <a:lstStyle/>
          <a:p>
            <a:pPr algn="just"/>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ЗАО НПК «</a:t>
            </a:r>
            <a:r>
              <a:rPr lang="ru-RU" i="1" dirty="0" err="1">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Геотехнология</a:t>
            </a:r>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a:t>
            </a:r>
          </a:p>
        </p:txBody>
      </p:sp>
      <p:pic>
        <p:nvPicPr>
          <p:cNvPr id="9" name="Рисунок 8">
            <a:extLst>
              <a:ext uri="{FF2B5EF4-FFF2-40B4-BE49-F238E27FC236}">
                <a16:creationId xmlns:a16="http://schemas.microsoft.com/office/drawing/2014/main" id="{D0229673-5CEC-431E-B89C-C63C70121F83}"/>
              </a:ext>
            </a:extLst>
          </p:cNvPr>
          <p:cNvPicPr>
            <a:picLocks noChangeAspect="1"/>
          </p:cNvPicPr>
          <p:nvPr/>
        </p:nvPicPr>
        <p:blipFill>
          <a:blip r:embed="rId2"/>
          <a:stretch>
            <a:fillRect/>
          </a:stretch>
        </p:blipFill>
        <p:spPr>
          <a:xfrm>
            <a:off x="7901661" y="5730951"/>
            <a:ext cx="611474" cy="606911"/>
          </a:xfrm>
          <a:prstGeom prst="rect">
            <a:avLst/>
          </a:prstGeom>
        </p:spPr>
      </p:pic>
    </p:spTree>
    <p:extLst>
      <p:ext uri="{BB962C8B-B14F-4D97-AF65-F5344CB8AC3E}">
        <p14:creationId xmlns:p14="http://schemas.microsoft.com/office/powerpoint/2010/main" val="1948398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1BA25C3F-96F2-4E71-9E3B-2F486C6CB1C3}"/>
              </a:ext>
            </a:extLst>
          </p:cNvPr>
          <p:cNvSpPr/>
          <p:nvPr/>
        </p:nvSpPr>
        <p:spPr>
          <a:xfrm>
            <a:off x="4942114" y="101378"/>
            <a:ext cx="6096000" cy="369332"/>
          </a:xfrm>
          <a:prstGeom prst="rect">
            <a:avLst/>
          </a:prstGeom>
        </p:spPr>
        <p:txBody>
          <a:bodyPr>
            <a:spAutoFit/>
          </a:bodyPr>
          <a:lstStyle/>
          <a:p>
            <a:r>
              <a:rPr lang="ru-RU" dirty="0"/>
              <a:t>Мероприятия по охране растительного и животного мира</a:t>
            </a:r>
          </a:p>
        </p:txBody>
      </p:sp>
      <p:sp>
        <p:nvSpPr>
          <p:cNvPr id="3" name="Прямоугольник 2">
            <a:extLst>
              <a:ext uri="{FF2B5EF4-FFF2-40B4-BE49-F238E27FC236}">
                <a16:creationId xmlns:a16="http://schemas.microsoft.com/office/drawing/2014/main" id="{10F6FAF8-3DA4-4B5F-B37D-480B07F9E197}"/>
              </a:ext>
            </a:extLst>
          </p:cNvPr>
          <p:cNvSpPr/>
          <p:nvPr/>
        </p:nvSpPr>
        <p:spPr>
          <a:xfrm>
            <a:off x="576942" y="688424"/>
            <a:ext cx="11038115" cy="4524315"/>
          </a:xfrm>
          <a:prstGeom prst="rect">
            <a:avLst/>
          </a:prstGeom>
        </p:spPr>
        <p:txBody>
          <a:bodyPr wrap="square">
            <a:spAutoFit/>
          </a:bodyPr>
          <a:lstStyle/>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Минимизация воздействия будет обеспечиваться соблюдением следующих мероприятий:</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ведение работ на строго ограниченной территории, предоставляемой под размещение объектов проектирования, а также максимально возможное сокращение площадей механически нарушенных земель в пределах отвода;</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запрет на повреждение лесных насаждений, растительного и почвенного покрова за пределами предоставленного лесного участка;</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рациональное использование территории, предусматривающее минимальное уничтожение и нарушение растительного покрова;</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перемещение техники только в пределах специально обустроенных автомобильных дорог;</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установка дорожных знаков, предупреждающих о вероятности столкновения с животными при движении автотранспорта, для предупреждения их гибели;</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накопление и вывоз отходов производства и потребления в соответствии с принятыми в проекте решениями;</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исключение загрязнения территории нефтепродуктами и химическими загрязнителями (сбор и очистка всех образующихся сточных вод, обустройство непроницаемым покрытием всех объектов, где возможны </a:t>
            </a:r>
            <a:r>
              <a:rPr lang="ru-RU" sz="1600" dirty="0" err="1">
                <a:solidFill>
                  <a:srgbClr val="000000"/>
                </a:solidFill>
                <a:latin typeface="Tahoma" panose="020B0604030504040204" pitchFamily="34" charset="0"/>
                <a:ea typeface="Tahoma" panose="020B0604030504040204" pitchFamily="34" charset="0"/>
                <a:cs typeface="Tahoma" panose="020B0604030504040204" pitchFamily="34" charset="0"/>
              </a:rPr>
              <a:t>просыпы</a:t>
            </a:r>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и проливы загрязняющих веществ и т.д.);</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своевременное выполнение благоустройства территории по окончании строительных работ и рекультивации нарушенных земель после проведения работ по ликвидации объектов эксплуатирующего предприятия.</a:t>
            </a:r>
          </a:p>
          <a:p>
            <a:pPr algn="just"/>
            <a:endPar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Прямоугольник 4">
            <a:extLst>
              <a:ext uri="{FF2B5EF4-FFF2-40B4-BE49-F238E27FC236}">
                <a16:creationId xmlns:a16="http://schemas.microsoft.com/office/drawing/2014/main" id="{D4FEB350-FAC1-4140-B544-63DD4C87A94E}"/>
              </a:ext>
            </a:extLst>
          </p:cNvPr>
          <p:cNvSpPr/>
          <p:nvPr/>
        </p:nvSpPr>
        <p:spPr>
          <a:xfrm>
            <a:off x="8513135" y="5837276"/>
            <a:ext cx="3097618" cy="369332"/>
          </a:xfrm>
          <a:prstGeom prst="rect">
            <a:avLst/>
          </a:prstGeom>
        </p:spPr>
        <p:txBody>
          <a:bodyPr wrap="square">
            <a:spAutoFit/>
          </a:bodyPr>
          <a:lstStyle/>
          <a:p>
            <a:pPr algn="just"/>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ЗАО НПК «</a:t>
            </a:r>
            <a:r>
              <a:rPr lang="ru-RU" i="1" dirty="0" err="1">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Геотехнология</a:t>
            </a:r>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a:t>
            </a:r>
          </a:p>
        </p:txBody>
      </p:sp>
      <p:pic>
        <p:nvPicPr>
          <p:cNvPr id="6" name="Рисунок 5">
            <a:extLst>
              <a:ext uri="{FF2B5EF4-FFF2-40B4-BE49-F238E27FC236}">
                <a16:creationId xmlns:a16="http://schemas.microsoft.com/office/drawing/2014/main" id="{C069912B-43F5-4818-A08D-0B02E49C897B}"/>
              </a:ext>
            </a:extLst>
          </p:cNvPr>
          <p:cNvPicPr>
            <a:picLocks noChangeAspect="1"/>
          </p:cNvPicPr>
          <p:nvPr/>
        </p:nvPicPr>
        <p:blipFill>
          <a:blip r:embed="rId2"/>
          <a:stretch>
            <a:fillRect/>
          </a:stretch>
        </p:blipFill>
        <p:spPr>
          <a:xfrm>
            <a:off x="7901661" y="5730951"/>
            <a:ext cx="611474" cy="606911"/>
          </a:xfrm>
          <a:prstGeom prst="rect">
            <a:avLst/>
          </a:prstGeom>
        </p:spPr>
      </p:pic>
    </p:spTree>
    <p:extLst>
      <p:ext uri="{BB962C8B-B14F-4D97-AF65-F5344CB8AC3E}">
        <p14:creationId xmlns:p14="http://schemas.microsoft.com/office/powerpoint/2010/main" val="3967556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8ACF82E-3112-4CD0-910F-1222F2FD5F36}"/>
              </a:ext>
            </a:extLst>
          </p:cNvPr>
          <p:cNvSpPr/>
          <p:nvPr/>
        </p:nvSpPr>
        <p:spPr>
          <a:xfrm>
            <a:off x="522514" y="289679"/>
            <a:ext cx="10918371" cy="4770537"/>
          </a:xfrm>
          <a:prstGeom prst="rect">
            <a:avLst/>
          </a:prstGeom>
        </p:spPr>
        <p:txBody>
          <a:bodyPr wrap="square">
            <a:spAutoFit/>
          </a:bodyPr>
          <a:lstStyle/>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В целях обеспечения пожарной безопасности в лесах арендованных участков должны осуществляться следующие мероприятия:</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противопожарное обустройство лесов;</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создание систем, средств пожаротушения, их содержание;</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проведение инструктажа сотрудников;</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устройство пункта хранения противопожарного инвентаря;</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устройство подъездов к источникам противопожарного водоснабжения;</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установка аншлагов (информационных щитов, баннеров) противопожарного содержания. </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В целях профилактики браконьерства среди сотрудников предприятия предусматривается:</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отражение в трудовом договоре с каждым сотрудником предприятия условий соблюдения установленных требований к охране окружающей среды;</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организация контрольно-пропускных пунктов и установление пропускного режима;</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соответствующий режим на площадках строительства и территории предприятия в период эксплуатации, исключающий возможность нахождения там посторонних лиц и техники, в которой нет производственной необходимости.</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В связи с тем, что объект проектирования расположен за пределами водоохранных зон водотоков, рыбоохранные мероприятия в период эксплуатации проектируемой площадки не разрабатываются. В проекте предусмотрены мероприятия по сохранению водосборной территории. Намечаемая деятельность согласована Северо-Восточным ТУ Росрыболовства.</a:t>
            </a:r>
          </a:p>
        </p:txBody>
      </p:sp>
      <p:sp>
        <p:nvSpPr>
          <p:cNvPr id="4" name="Прямоугольник 3">
            <a:extLst>
              <a:ext uri="{FF2B5EF4-FFF2-40B4-BE49-F238E27FC236}">
                <a16:creationId xmlns:a16="http://schemas.microsoft.com/office/drawing/2014/main" id="{83AA176F-91C1-4E51-A603-CE0CBAEF2766}"/>
              </a:ext>
            </a:extLst>
          </p:cNvPr>
          <p:cNvSpPr/>
          <p:nvPr/>
        </p:nvSpPr>
        <p:spPr>
          <a:xfrm>
            <a:off x="8513135" y="5837276"/>
            <a:ext cx="3097618" cy="369332"/>
          </a:xfrm>
          <a:prstGeom prst="rect">
            <a:avLst/>
          </a:prstGeom>
        </p:spPr>
        <p:txBody>
          <a:bodyPr wrap="square">
            <a:spAutoFit/>
          </a:bodyPr>
          <a:lstStyle/>
          <a:p>
            <a:pPr algn="just"/>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ЗАО НПК «</a:t>
            </a:r>
            <a:r>
              <a:rPr lang="ru-RU" i="1" dirty="0" err="1">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Геотехнология</a:t>
            </a:r>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a:t>
            </a:r>
          </a:p>
        </p:txBody>
      </p:sp>
      <p:pic>
        <p:nvPicPr>
          <p:cNvPr id="5" name="Рисунок 4">
            <a:extLst>
              <a:ext uri="{FF2B5EF4-FFF2-40B4-BE49-F238E27FC236}">
                <a16:creationId xmlns:a16="http://schemas.microsoft.com/office/drawing/2014/main" id="{E4E56188-795C-42F2-8D3A-1717632BB3DE}"/>
              </a:ext>
            </a:extLst>
          </p:cNvPr>
          <p:cNvPicPr>
            <a:picLocks noChangeAspect="1"/>
          </p:cNvPicPr>
          <p:nvPr/>
        </p:nvPicPr>
        <p:blipFill>
          <a:blip r:embed="rId2"/>
          <a:stretch>
            <a:fillRect/>
          </a:stretch>
        </p:blipFill>
        <p:spPr>
          <a:xfrm>
            <a:off x="7901661" y="5730951"/>
            <a:ext cx="611474" cy="606911"/>
          </a:xfrm>
          <a:prstGeom prst="rect">
            <a:avLst/>
          </a:prstGeom>
        </p:spPr>
      </p:pic>
    </p:spTree>
    <p:extLst>
      <p:ext uri="{BB962C8B-B14F-4D97-AF65-F5344CB8AC3E}">
        <p14:creationId xmlns:p14="http://schemas.microsoft.com/office/powerpoint/2010/main" val="1720868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65B6170B-E11E-45F8-B03B-CE0F9992008F}"/>
              </a:ext>
            </a:extLst>
          </p:cNvPr>
          <p:cNvSpPr/>
          <p:nvPr/>
        </p:nvSpPr>
        <p:spPr>
          <a:xfrm>
            <a:off x="4942114" y="101378"/>
            <a:ext cx="6096000" cy="369332"/>
          </a:xfrm>
          <a:prstGeom prst="rect">
            <a:avLst/>
          </a:prstGeom>
        </p:spPr>
        <p:txBody>
          <a:bodyPr>
            <a:spAutoFit/>
          </a:bodyPr>
          <a:lstStyle/>
          <a:p>
            <a:r>
              <a:rPr lang="ru-RU" dirty="0"/>
              <a:t>Рекультивация нарушенных земель</a:t>
            </a:r>
          </a:p>
        </p:txBody>
      </p:sp>
      <p:sp>
        <p:nvSpPr>
          <p:cNvPr id="4" name="Прямоугольник 3">
            <a:extLst>
              <a:ext uri="{FF2B5EF4-FFF2-40B4-BE49-F238E27FC236}">
                <a16:creationId xmlns:a16="http://schemas.microsoft.com/office/drawing/2014/main" id="{840336D9-0802-4C7A-8BD1-4866D9639669}"/>
              </a:ext>
            </a:extLst>
          </p:cNvPr>
          <p:cNvSpPr/>
          <p:nvPr/>
        </p:nvSpPr>
        <p:spPr>
          <a:xfrm>
            <a:off x="664028" y="838673"/>
            <a:ext cx="10863943" cy="4524315"/>
          </a:xfrm>
          <a:prstGeom prst="rect">
            <a:avLst/>
          </a:prstGeom>
        </p:spPr>
        <p:txBody>
          <a:bodyPr wrap="square">
            <a:spAutoFit/>
          </a:bodyPr>
          <a:lstStyle/>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Настоящим проектом предусматривается отработка подземным способом запасов залежей № 1, 3, 4, 5 участка «Центральный» месторождения </a:t>
            </a:r>
            <a:r>
              <a:rPr lang="ru-RU" sz="1600" dirty="0" err="1">
                <a:solidFill>
                  <a:srgbClr val="000000"/>
                </a:solidFill>
                <a:latin typeface="Tahoma" panose="020B0604030504040204" pitchFamily="34" charset="0"/>
                <a:ea typeface="Tahoma" panose="020B0604030504040204" pitchFamily="34" charset="0"/>
                <a:cs typeface="Tahoma" panose="020B0604030504040204" pitchFamily="34" charset="0"/>
              </a:rPr>
              <a:t>Шануч</a:t>
            </a:r>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 На следующем этапе по отдельному проекту будут отрабатываться запасы, сосредоточенные в рудной залежи № 7.</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Таким образом, рекультивация нарушенных земель может рассматриваться только на более поздних этапах эксплуатации предприятия с учетом мероприятий по ликвидации горнодобывающих и перерабатывающих мощностей, объектов вспомогательной инфраструктуры, выполненных в соответствии с разделом II «Требований к структуре и оформлению проектной документации на разработку месторождений твердых полезных ископаемых, ликвидацию и консервацию горных выработок, и первичную переработку минерального сырья», утверждёнными приказом Минприроды от 25.06.2010 № 218. Следовательно, в результате реализации настоящего проекта объектов, подлежащих рекультивации не возникает.</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Основными, на данном этапе эксплуатации предприятия, являются мероприятия по сохранению и рациональному использованию плодородного слоя почвы (ПСП), а также рассмотрение возможных направлений и технологии рекультивации нарушенных земель по завершению работы предприятия.</a:t>
            </a:r>
          </a:p>
          <a:p>
            <a:pPr algn="just"/>
            <a:r>
              <a:rPr lang="ru-RU" sz="1600" dirty="0">
                <a:solidFill>
                  <a:srgbClr val="000000"/>
                </a:solidFill>
                <a:latin typeface="Tahoma" panose="020B0604030504040204" pitchFamily="34" charset="0"/>
                <a:ea typeface="Tahoma" panose="020B0604030504040204" pitchFamily="34" charset="0"/>
                <a:cs typeface="Tahoma" panose="020B0604030504040204" pitchFamily="34" charset="0"/>
              </a:rPr>
              <a:t>По результатам агроэкологического анализа на участках проектирования при расширении площадок плодородный слой не подлежит снятию и складированию для целей землевания согласно нормативам. Лимитирующим фактором является отсутствие плодородного слоя, избыточная кислотность почв и загрязненность почв никелем, кобальтом, медью и валовой серой.</a:t>
            </a:r>
          </a:p>
          <a:p>
            <a:pPr algn="just"/>
            <a:endParaRPr lang="ru-RU"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7" name="Прямоугольник 6">
            <a:extLst>
              <a:ext uri="{FF2B5EF4-FFF2-40B4-BE49-F238E27FC236}">
                <a16:creationId xmlns:a16="http://schemas.microsoft.com/office/drawing/2014/main" id="{3AF0BA10-5511-4850-A42F-D664D0E620FD}"/>
              </a:ext>
            </a:extLst>
          </p:cNvPr>
          <p:cNvSpPr/>
          <p:nvPr/>
        </p:nvSpPr>
        <p:spPr>
          <a:xfrm>
            <a:off x="8513135" y="5837276"/>
            <a:ext cx="3097618" cy="369332"/>
          </a:xfrm>
          <a:prstGeom prst="rect">
            <a:avLst/>
          </a:prstGeom>
        </p:spPr>
        <p:txBody>
          <a:bodyPr wrap="square">
            <a:spAutoFit/>
          </a:bodyPr>
          <a:lstStyle/>
          <a:p>
            <a:pPr algn="just"/>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ЗАО НПК «</a:t>
            </a:r>
            <a:r>
              <a:rPr lang="ru-RU" i="1" dirty="0" err="1">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Геотехнология</a:t>
            </a:r>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a:t>
            </a:r>
          </a:p>
        </p:txBody>
      </p:sp>
      <p:pic>
        <p:nvPicPr>
          <p:cNvPr id="8" name="Рисунок 7">
            <a:extLst>
              <a:ext uri="{FF2B5EF4-FFF2-40B4-BE49-F238E27FC236}">
                <a16:creationId xmlns:a16="http://schemas.microsoft.com/office/drawing/2014/main" id="{1D924DC4-0A43-4A64-8E68-77A879867831}"/>
              </a:ext>
            </a:extLst>
          </p:cNvPr>
          <p:cNvPicPr>
            <a:picLocks noChangeAspect="1"/>
          </p:cNvPicPr>
          <p:nvPr/>
        </p:nvPicPr>
        <p:blipFill>
          <a:blip r:embed="rId2"/>
          <a:stretch>
            <a:fillRect/>
          </a:stretch>
        </p:blipFill>
        <p:spPr>
          <a:xfrm>
            <a:off x="7901661" y="5730951"/>
            <a:ext cx="611474" cy="606911"/>
          </a:xfrm>
          <a:prstGeom prst="rect">
            <a:avLst/>
          </a:prstGeom>
        </p:spPr>
      </p:pic>
    </p:spTree>
    <p:extLst>
      <p:ext uri="{BB962C8B-B14F-4D97-AF65-F5344CB8AC3E}">
        <p14:creationId xmlns:p14="http://schemas.microsoft.com/office/powerpoint/2010/main" val="2171990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377BDDE-41BD-459A-BC5D-02FC031596C3}"/>
              </a:ext>
            </a:extLst>
          </p:cNvPr>
          <p:cNvSpPr>
            <a:spLocks noGrp="1"/>
          </p:cNvSpPr>
          <p:nvPr>
            <p:ph type="title"/>
          </p:nvPr>
        </p:nvSpPr>
        <p:spPr>
          <a:xfrm>
            <a:off x="435935" y="260497"/>
            <a:ext cx="10940902" cy="643269"/>
          </a:xfrm>
        </p:spPr>
        <p:txBody>
          <a:bodyPr>
            <a:normAutofit/>
          </a:bodyPr>
          <a:lstStyle/>
          <a:p>
            <a:pPr algn="ctr"/>
            <a:r>
              <a:rPr lang="ru-RU" sz="3000" i="1" u="sng" spc="300" dirty="0">
                <a:solidFill>
                  <a:schemeClr val="accent4">
                    <a:lumMod val="50000"/>
                  </a:schemeClr>
                </a:solidFill>
              </a:rPr>
              <a:t>Общие сведения о проектируемом объекте</a:t>
            </a:r>
          </a:p>
        </p:txBody>
      </p:sp>
      <p:graphicFrame>
        <p:nvGraphicFramePr>
          <p:cNvPr id="6" name="Таблица 6">
            <a:extLst>
              <a:ext uri="{FF2B5EF4-FFF2-40B4-BE49-F238E27FC236}">
                <a16:creationId xmlns:a16="http://schemas.microsoft.com/office/drawing/2014/main" id="{E92EB4F1-079E-4373-9CEA-D174C4A4DBAA}"/>
              </a:ext>
            </a:extLst>
          </p:cNvPr>
          <p:cNvGraphicFramePr>
            <a:graphicFrameLocks noGrp="1"/>
          </p:cNvGraphicFramePr>
          <p:nvPr>
            <p:ph sz="quarter" idx="13"/>
            <p:extLst>
              <p:ext uri="{D42A27DB-BD31-4B8C-83A1-F6EECF244321}">
                <p14:modId xmlns:p14="http://schemas.microsoft.com/office/powerpoint/2010/main" val="1195956784"/>
              </p:ext>
            </p:extLst>
          </p:nvPr>
        </p:nvGraphicFramePr>
        <p:xfrm>
          <a:off x="685800" y="903765"/>
          <a:ext cx="10384971" cy="4405984"/>
        </p:xfrm>
        <a:graphic>
          <a:graphicData uri="http://schemas.openxmlformats.org/drawingml/2006/table">
            <a:tbl>
              <a:tblPr firstRow="1" bandRow="1">
                <a:tableStyleId>{5C22544A-7EE6-4342-B048-85BDC9FD1C3A}</a:tableStyleId>
              </a:tblPr>
              <a:tblGrid>
                <a:gridCol w="3240829">
                  <a:extLst>
                    <a:ext uri="{9D8B030D-6E8A-4147-A177-3AD203B41FA5}">
                      <a16:colId xmlns:a16="http://schemas.microsoft.com/office/drawing/2014/main" val="2322031739"/>
                    </a:ext>
                  </a:extLst>
                </a:gridCol>
                <a:gridCol w="7144142">
                  <a:extLst>
                    <a:ext uri="{9D8B030D-6E8A-4147-A177-3AD203B41FA5}">
                      <a16:colId xmlns:a16="http://schemas.microsoft.com/office/drawing/2014/main" val="1378550202"/>
                    </a:ext>
                  </a:extLst>
                </a:gridCol>
              </a:tblGrid>
              <a:tr h="584340">
                <a:tc>
                  <a:txBody>
                    <a:bodyPr/>
                    <a:lstStyle/>
                    <a:p>
                      <a:pPr algn="ctr"/>
                      <a:r>
                        <a:rPr lang="ru-RU" sz="2400" b="0" i="0" spc="600" dirty="0"/>
                        <a:t>Наименование</a:t>
                      </a:r>
                    </a:p>
                  </a:txBody>
                  <a:tcPr>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2400" b="0" i="0" spc="300" dirty="0"/>
                        <a:t>Параметры, реквизиты и т.п.</a:t>
                      </a:r>
                    </a:p>
                    <a:p>
                      <a:pPr algn="ctr"/>
                      <a:endParaRPr lang="ru-RU" dirty="0"/>
                    </a:p>
                  </a:txBody>
                  <a:tcPr>
                    <a:solidFill>
                      <a:schemeClr val="accent1">
                        <a:lumMod val="40000"/>
                        <a:lumOff val="60000"/>
                      </a:schemeClr>
                    </a:solidFill>
                  </a:tcPr>
                </a:tc>
                <a:extLst>
                  <a:ext uri="{0D108BD9-81ED-4DB2-BD59-A6C34878D82A}">
                    <a16:rowId xmlns:a16="http://schemas.microsoft.com/office/drawing/2014/main" val="3567888798"/>
                  </a:ext>
                </a:extLst>
              </a:tr>
              <a:tr h="5309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Наименование объекта</a:t>
                      </a:r>
                      <a:endParaRPr kumimoji="0" lang="en-US" sz="1400" b="0" i="0"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endParaRPr>
                    </a:p>
                    <a:p>
                      <a:endParaRPr lang="ru-R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ЗАО НПК «</a:t>
                      </a:r>
                      <a:r>
                        <a:rPr kumimoji="0" lang="ru-RU" sz="1400" b="0" i="0" u="none" strike="noStrike" kern="1200" cap="none" normalizeH="0" baseline="0" dirty="0" err="1">
                          <a:ln>
                            <a:noFill/>
                          </a:ln>
                          <a:solidFill>
                            <a:schemeClr val="tx1"/>
                          </a:solidFill>
                          <a:effectLst/>
                          <a:latin typeface="Arial" panose="020B0604020202020204" pitchFamily="34" charset="0"/>
                          <a:ea typeface="Calibri" pitchFamily="34" charset="0"/>
                          <a:cs typeface="Arial" panose="020B0604020202020204" pitchFamily="34" charset="0"/>
                        </a:rPr>
                        <a:t>Геотехнология</a:t>
                      </a:r>
                      <a:r>
                        <a:rPr kumimoji="0" lang="ru-RU" sz="1400" b="0" i="0" u="none" strike="noStrike" kern="1200"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 Рудник «</a:t>
                      </a:r>
                      <a:r>
                        <a:rPr kumimoji="0" lang="ru-RU" sz="1400" b="0" i="0" u="none" strike="noStrike" kern="1200" cap="none" normalizeH="0" baseline="0" dirty="0" err="1">
                          <a:ln>
                            <a:noFill/>
                          </a:ln>
                          <a:solidFill>
                            <a:schemeClr val="tx1"/>
                          </a:solidFill>
                          <a:effectLst/>
                          <a:latin typeface="Arial" panose="020B0604020202020204" pitchFamily="34" charset="0"/>
                          <a:ea typeface="Calibri" pitchFamily="34" charset="0"/>
                          <a:cs typeface="Arial" panose="020B0604020202020204" pitchFamily="34" charset="0"/>
                        </a:rPr>
                        <a:t>Шануч</a:t>
                      </a:r>
                      <a:r>
                        <a:rPr kumimoji="0" lang="ru-RU" sz="1400" b="0" i="0" u="none" strike="noStrike" kern="1200"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 «Отработка месторождения «</a:t>
                      </a:r>
                      <a:r>
                        <a:rPr kumimoji="0" lang="ru-RU" sz="1400" b="0" i="0" u="none" strike="noStrike" kern="1200" cap="none" normalizeH="0" baseline="0" dirty="0" err="1">
                          <a:ln>
                            <a:noFill/>
                          </a:ln>
                          <a:solidFill>
                            <a:schemeClr val="tx1"/>
                          </a:solidFill>
                          <a:effectLst/>
                          <a:latin typeface="Arial" panose="020B0604020202020204" pitchFamily="34" charset="0"/>
                          <a:ea typeface="Calibri" pitchFamily="34" charset="0"/>
                          <a:cs typeface="Arial" panose="020B0604020202020204" pitchFamily="34" charset="0"/>
                        </a:rPr>
                        <a:t>Шануч</a:t>
                      </a:r>
                      <a:r>
                        <a:rPr kumimoji="0" lang="ru-RU" sz="1400" b="0" i="0" u="none" strike="noStrike" kern="1200"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 с учетом вовлечения дополнительных запасов»</a:t>
                      </a:r>
                      <a:endParaRPr kumimoji="0" lang="en-US" sz="1400" b="0" i="0" u="none" strike="noStrike" kern="1200"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endParaRPr>
                    </a:p>
                  </a:txBody>
                  <a:tcPr/>
                </a:tc>
                <a:extLst>
                  <a:ext uri="{0D108BD9-81ED-4DB2-BD59-A6C34878D82A}">
                    <a16:rowId xmlns:a16="http://schemas.microsoft.com/office/drawing/2014/main" val="4214233884"/>
                  </a:ext>
                </a:extLst>
              </a:tr>
              <a:tr h="304800">
                <a:tc>
                  <a:txBody>
                    <a:bodyPr/>
                    <a:lstStyle/>
                    <a:p>
                      <a:r>
                        <a:rPr kumimoji="0" lang="ru-RU" sz="1400" b="0" i="0" u="none" strike="noStrike" cap="none" normalizeH="0" baseline="0" dirty="0">
                          <a:ln>
                            <a:noFill/>
                          </a:ln>
                          <a:solidFill>
                            <a:schemeClr val="tx1"/>
                          </a:solidFill>
                          <a:effectLst/>
                          <a:latin typeface="Arial" panose="020B0604020202020204" pitchFamily="34" charset="0"/>
                          <a:ea typeface="+mn-ea"/>
                          <a:cs typeface="Arial" panose="020B0604020202020204" pitchFamily="34" charset="0"/>
                        </a:rPr>
                        <a:t>Заказчик </a:t>
                      </a:r>
                      <a:endParaRPr lang="ru-RU"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ЗАО НПК «</a:t>
                      </a:r>
                      <a:r>
                        <a:rPr kumimoji="0" lang="ru-RU" sz="1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Геотехнология</a:t>
                      </a:r>
                      <a:r>
                        <a:rPr kumimoji="0" lang="ru-RU"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t>
                      </a:r>
                      <a:endParaRPr kumimoji="0" lang="en-US" sz="1400" b="0" i="0"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endParaRPr>
                    </a:p>
                  </a:txBody>
                  <a:tcPr/>
                </a:tc>
                <a:extLst>
                  <a:ext uri="{0D108BD9-81ED-4DB2-BD59-A6C34878D82A}">
                    <a16:rowId xmlns:a16="http://schemas.microsoft.com/office/drawing/2014/main" val="4131553114"/>
                  </a:ext>
                </a:extLst>
              </a:tr>
              <a:tr h="7184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Местоположение объекта</a:t>
                      </a:r>
                      <a:endParaRPr kumimoji="0" lang="en-US" sz="1400" b="0" i="0"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endParaRPr>
                    </a:p>
                    <a:p>
                      <a:endParaRPr lang="ru-RU" sz="1400"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normalizeH="0" baseline="0" noProof="0" dirty="0">
                          <a:ln>
                            <a:noFill/>
                          </a:ln>
                          <a:solidFill>
                            <a:schemeClr val="tx1"/>
                          </a:solidFill>
                          <a:effectLst/>
                          <a:latin typeface="Arial" panose="020B0604020202020204" pitchFamily="34" charset="0"/>
                          <a:ea typeface="+mn-ea"/>
                          <a:cs typeface="Arial" panose="020B0604020202020204" pitchFamily="34" charset="0"/>
                        </a:rPr>
                        <a:t>Юго-западная часть территории </a:t>
                      </a:r>
                      <a:r>
                        <a:rPr kumimoji="0" lang="ru-RU" sz="1400" b="0" i="0" u="none" strike="noStrike" kern="1200" cap="none" normalizeH="0" baseline="0" noProof="0" dirty="0" err="1">
                          <a:ln>
                            <a:noFill/>
                          </a:ln>
                          <a:solidFill>
                            <a:schemeClr val="tx1"/>
                          </a:solidFill>
                          <a:effectLst/>
                          <a:latin typeface="Arial" panose="020B0604020202020204" pitchFamily="34" charset="0"/>
                          <a:ea typeface="+mn-ea"/>
                          <a:cs typeface="Arial" panose="020B0604020202020204" pitchFamily="34" charset="0"/>
                        </a:rPr>
                        <a:t>Быстринского</a:t>
                      </a:r>
                      <a:r>
                        <a:rPr kumimoji="0" lang="ru-RU" sz="1400" b="0" i="0" u="none" strike="noStrike" kern="1200" cap="none" normalizeH="0" baseline="0" noProof="0" dirty="0">
                          <a:ln>
                            <a:noFill/>
                          </a:ln>
                          <a:solidFill>
                            <a:schemeClr val="tx1"/>
                          </a:solidFill>
                          <a:effectLst/>
                          <a:latin typeface="Arial" panose="020B0604020202020204" pitchFamily="34" charset="0"/>
                          <a:ea typeface="+mn-ea"/>
                          <a:cs typeface="Arial" panose="020B0604020202020204" pitchFamily="34" charset="0"/>
                        </a:rPr>
                        <a:t> муниципального района Камчатского края </a:t>
                      </a:r>
                      <a:r>
                        <a:rPr lang="ru-RU" sz="1400" cap="none" dirty="0">
                          <a:latin typeface="Tahoma" panose="020B0604030504040204" pitchFamily="34" charset="0"/>
                          <a:ea typeface="Tahoma" panose="020B0604030504040204" pitchFamily="34" charset="0"/>
                          <a:cs typeface="Tahoma" panose="020B0604030504040204" pitchFamily="34" charset="0"/>
                        </a:rPr>
                        <a:t>в 500 км от г. Петропавловска-Камчатского, в 200 км от с. Мильково, географически в 120 км от </a:t>
                      </a:r>
                      <a:r>
                        <a:rPr lang="ru-RU" sz="1400" cap="none" dirty="0" err="1">
                          <a:latin typeface="Tahoma" panose="020B0604030504040204" pitchFamily="34" charset="0"/>
                          <a:ea typeface="Tahoma" panose="020B0604030504040204" pitchFamily="34" charset="0"/>
                          <a:cs typeface="Tahoma" panose="020B0604030504040204" pitchFamily="34" charset="0"/>
                        </a:rPr>
                        <a:t>с.Эссо</a:t>
                      </a:r>
                      <a:r>
                        <a:rPr lang="ru-RU" sz="1400" cap="none" dirty="0">
                          <a:latin typeface="Tahoma" panose="020B0604030504040204" pitchFamily="34" charset="0"/>
                          <a:ea typeface="Tahoma" panose="020B0604030504040204" pitchFamily="34" charset="0"/>
                          <a:cs typeface="Tahoma" panose="020B0604030504040204" pitchFamily="34" charset="0"/>
                        </a:rPr>
                        <a:t>.</a:t>
                      </a:r>
                      <a:endParaRPr lang="ru-RU" sz="1400" i="1" u="sng" spc="300" dirty="0"/>
                    </a:p>
                  </a:txBody>
                  <a:tcPr/>
                </a:tc>
                <a:extLst>
                  <a:ext uri="{0D108BD9-81ED-4DB2-BD59-A6C34878D82A}">
                    <a16:rowId xmlns:a16="http://schemas.microsoft.com/office/drawing/2014/main" val="3166618960"/>
                  </a:ext>
                </a:extLst>
              </a:tr>
              <a:tr h="3069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Стадия проектирования</a:t>
                      </a:r>
                      <a:endParaRPr kumimoji="0" lang="en-US" sz="1400" b="0" i="0"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Проектная документация</a:t>
                      </a:r>
                      <a:endParaRPr kumimoji="0" lang="en-US" sz="1400" b="0" i="0"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endParaRPr>
                    </a:p>
                  </a:txBody>
                  <a:tcPr/>
                </a:tc>
                <a:extLst>
                  <a:ext uri="{0D108BD9-81ED-4DB2-BD59-A6C34878D82A}">
                    <a16:rowId xmlns:a16="http://schemas.microsoft.com/office/drawing/2014/main" val="2023753863"/>
                  </a:ext>
                </a:extLst>
              </a:tr>
              <a:tr h="18002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Общие сведения об объекте</a:t>
                      </a:r>
                      <a:endParaRPr kumimoji="0" lang="en-US" sz="1400" b="0" i="0"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endParaRPr>
                    </a:p>
                    <a:p>
                      <a:endParaRPr lang="ru-RU" sz="1400"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ru-RU" sz="1400" b="0" i="0"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В настоящее время отработка месторождения «</a:t>
                      </a:r>
                      <a:r>
                        <a:rPr kumimoji="0" lang="ru-RU" sz="1400" b="0" i="0" u="none" strike="noStrike" cap="none" normalizeH="0" baseline="0" dirty="0" err="1">
                          <a:ln>
                            <a:noFill/>
                          </a:ln>
                          <a:solidFill>
                            <a:schemeClr val="tx1"/>
                          </a:solidFill>
                          <a:effectLst/>
                          <a:latin typeface="Arial" panose="020B0604020202020204" pitchFamily="34" charset="0"/>
                          <a:ea typeface="Calibri" pitchFamily="34" charset="0"/>
                          <a:cs typeface="Arial" panose="020B0604020202020204" pitchFamily="34" charset="0"/>
                        </a:rPr>
                        <a:t>Шануч</a:t>
                      </a:r>
                      <a:r>
                        <a:rPr kumimoji="0" lang="ru-RU" sz="1400" b="0" i="0"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 ведется подземным способом, системой подэтажного обрушения с торцовым выпуском под рудной «подушкой». С учетом приращения рудных площадей (</a:t>
                      </a:r>
                      <a:r>
                        <a:rPr kumimoji="0" lang="ru-RU" sz="1400" b="0" i="0" u="none" strike="noStrike" cap="none" normalizeH="0" baseline="0" dirty="0" err="1">
                          <a:ln>
                            <a:noFill/>
                          </a:ln>
                          <a:solidFill>
                            <a:schemeClr val="tx1"/>
                          </a:solidFill>
                          <a:effectLst/>
                          <a:latin typeface="Arial" panose="020B0604020202020204" pitchFamily="34" charset="0"/>
                          <a:ea typeface="Calibri" pitchFamily="34" charset="0"/>
                          <a:cs typeface="Arial" panose="020B0604020202020204" pitchFamily="34" charset="0"/>
                        </a:rPr>
                        <a:t>доразведанные</a:t>
                      </a:r>
                      <a:r>
                        <a:rPr kumimoji="0" lang="ru-RU" sz="1400" b="0" i="0"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rPr>
                        <a:t> запасы Центрального участка: нижних горизонтов залежи РЗ-1 и запасы залежей РЗ-3, РЗ-4 и РЗ-5) в проекте принята средняя производственная мощность предприятия на уровне 150тыс.т/год. Вовлечение в отработку залежи РЗ-7 будет рассмотрено отдельным проектом</a:t>
                      </a:r>
                      <a:endParaRPr kumimoji="0" lang="en-US" sz="1400" b="0" i="0" u="none" strike="noStrike" cap="none" normalizeH="0" baseline="0" dirty="0">
                        <a:ln>
                          <a:noFill/>
                        </a:ln>
                        <a:solidFill>
                          <a:schemeClr val="tx1"/>
                        </a:solidFill>
                        <a:effectLst/>
                        <a:latin typeface="Arial" panose="020B0604020202020204" pitchFamily="34" charset="0"/>
                        <a:ea typeface="Calibri" pitchFamily="34" charset="0"/>
                        <a:cs typeface="Arial" panose="020B0604020202020204" pitchFamily="34" charset="0"/>
                      </a:endParaRPr>
                    </a:p>
                    <a:p>
                      <a:endParaRPr lang="ru-RU" sz="1400" dirty="0"/>
                    </a:p>
                  </a:txBody>
                  <a:tcPr/>
                </a:tc>
                <a:extLst>
                  <a:ext uri="{0D108BD9-81ED-4DB2-BD59-A6C34878D82A}">
                    <a16:rowId xmlns:a16="http://schemas.microsoft.com/office/drawing/2014/main" val="2955762624"/>
                  </a:ext>
                </a:extLst>
              </a:tr>
            </a:tbl>
          </a:graphicData>
        </a:graphic>
      </p:graphicFrame>
      <p:sp>
        <p:nvSpPr>
          <p:cNvPr id="4" name="Прямоугольник 3">
            <a:extLst>
              <a:ext uri="{FF2B5EF4-FFF2-40B4-BE49-F238E27FC236}">
                <a16:creationId xmlns:a16="http://schemas.microsoft.com/office/drawing/2014/main" id="{4CBC065C-A670-44AC-B4C8-C7215F4BC40C}"/>
              </a:ext>
            </a:extLst>
          </p:cNvPr>
          <p:cNvSpPr/>
          <p:nvPr/>
        </p:nvSpPr>
        <p:spPr>
          <a:xfrm>
            <a:off x="8513135" y="5837276"/>
            <a:ext cx="3097618" cy="369332"/>
          </a:xfrm>
          <a:prstGeom prst="rect">
            <a:avLst/>
          </a:prstGeom>
        </p:spPr>
        <p:txBody>
          <a:bodyPr wrap="square">
            <a:spAutoFit/>
          </a:bodyPr>
          <a:lstStyle/>
          <a:p>
            <a:pPr algn="just"/>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ЗАО НПК «</a:t>
            </a:r>
            <a:r>
              <a:rPr lang="ru-RU" i="1" dirty="0" err="1">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Геотехнология</a:t>
            </a:r>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a:t>
            </a:r>
          </a:p>
        </p:txBody>
      </p:sp>
      <p:pic>
        <p:nvPicPr>
          <p:cNvPr id="5" name="Рисунок 4">
            <a:extLst>
              <a:ext uri="{FF2B5EF4-FFF2-40B4-BE49-F238E27FC236}">
                <a16:creationId xmlns:a16="http://schemas.microsoft.com/office/drawing/2014/main" id="{56788B38-EFD0-482F-AA2A-5F530DCAC532}"/>
              </a:ext>
            </a:extLst>
          </p:cNvPr>
          <p:cNvPicPr>
            <a:picLocks noChangeAspect="1"/>
          </p:cNvPicPr>
          <p:nvPr/>
        </p:nvPicPr>
        <p:blipFill>
          <a:blip r:embed="rId2"/>
          <a:stretch>
            <a:fillRect/>
          </a:stretch>
        </p:blipFill>
        <p:spPr>
          <a:xfrm>
            <a:off x="7901661" y="5730951"/>
            <a:ext cx="611474" cy="606911"/>
          </a:xfrm>
          <a:prstGeom prst="rect">
            <a:avLst/>
          </a:prstGeom>
        </p:spPr>
      </p:pic>
    </p:spTree>
    <p:extLst>
      <p:ext uri="{BB962C8B-B14F-4D97-AF65-F5344CB8AC3E}">
        <p14:creationId xmlns:p14="http://schemas.microsoft.com/office/powerpoint/2010/main" val="624649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65B6170B-E11E-45F8-B03B-CE0F9992008F}"/>
              </a:ext>
            </a:extLst>
          </p:cNvPr>
          <p:cNvSpPr/>
          <p:nvPr/>
        </p:nvSpPr>
        <p:spPr>
          <a:xfrm>
            <a:off x="3581400" y="101378"/>
            <a:ext cx="7456714" cy="369332"/>
          </a:xfrm>
          <a:prstGeom prst="rect">
            <a:avLst/>
          </a:prstGeom>
        </p:spPr>
        <p:txBody>
          <a:bodyPr wrap="square">
            <a:spAutoFit/>
          </a:bodyPr>
          <a:lstStyle/>
          <a:p>
            <a:r>
              <a:rPr lang="ru-RU" dirty="0"/>
              <a:t>Выводы по оценке воздействия на окружающую природную среду</a:t>
            </a:r>
          </a:p>
        </p:txBody>
      </p:sp>
      <p:sp>
        <p:nvSpPr>
          <p:cNvPr id="5" name="Rectangle 6">
            <a:extLst>
              <a:ext uri="{FF2B5EF4-FFF2-40B4-BE49-F238E27FC236}">
                <a16:creationId xmlns:a16="http://schemas.microsoft.com/office/drawing/2014/main" id="{8771A6A3-26DD-46F4-826A-9C126F2E3C92}"/>
              </a:ext>
            </a:extLst>
          </p:cNvPr>
          <p:cNvSpPr>
            <a:spLocks noChangeArrowheads="1"/>
          </p:cNvSpPr>
          <p:nvPr/>
        </p:nvSpPr>
        <p:spPr bwMode="auto">
          <a:xfrm>
            <a:off x="228601" y="4030132"/>
            <a:ext cx="8007625" cy="1447800"/>
          </a:xfrm>
          <a:prstGeom prst="rect">
            <a:avLst/>
          </a:prstGeom>
          <a:solidFill>
            <a:srgbClr val="DCB144">
              <a:alpha val="50195"/>
            </a:srgbClr>
          </a:solidFill>
          <a:ln w="19050">
            <a:solidFill>
              <a:srgbClr val="00B050"/>
            </a:solidFill>
            <a:miter lim="800000"/>
            <a:headEnd/>
            <a:tailEnd/>
          </a:ln>
        </p:spPr>
        <p:txBody>
          <a:bodyPr wrap="none" anchor="ctr"/>
          <a:lstStyle/>
          <a:p>
            <a:pPr algn="ctr"/>
            <a:r>
              <a:rPr lang="ru-RU" sz="1600" b="1" dirty="0">
                <a:solidFill>
                  <a:srgbClr val="00B050"/>
                </a:solidFill>
                <a:latin typeface="Tahoma" panose="020B0604030504040204" pitchFamily="34" charset="0"/>
                <a:ea typeface="Tahoma" panose="020B0604030504040204" pitchFamily="34" charset="0"/>
                <a:cs typeface="Tahoma" panose="020B0604030504040204" pitchFamily="34" charset="0"/>
              </a:rPr>
              <a:t>Таким образом, намечаемая деятельность с учетом предусмотренных </a:t>
            </a:r>
          </a:p>
          <a:p>
            <a:pPr algn="ctr"/>
            <a:r>
              <a:rPr lang="ru-RU" sz="1600" b="1" dirty="0">
                <a:solidFill>
                  <a:srgbClr val="00B050"/>
                </a:solidFill>
                <a:latin typeface="Tahoma" panose="020B0604030504040204" pitchFamily="34" charset="0"/>
                <a:ea typeface="Tahoma" panose="020B0604030504040204" pitchFamily="34" charset="0"/>
                <a:cs typeface="Tahoma" panose="020B0604030504040204" pitchFamily="34" charset="0"/>
              </a:rPr>
              <a:t>природоохранных мероприятий не окажет  недопустимого  </a:t>
            </a:r>
          </a:p>
          <a:p>
            <a:pPr algn="ctr"/>
            <a:r>
              <a:rPr lang="ru-RU" sz="1600" b="1" dirty="0">
                <a:solidFill>
                  <a:srgbClr val="00B050"/>
                </a:solidFill>
                <a:latin typeface="Tahoma" panose="020B0604030504040204" pitchFamily="34" charset="0"/>
                <a:ea typeface="Tahoma" panose="020B0604030504040204" pitchFamily="34" charset="0"/>
                <a:cs typeface="Tahoma" panose="020B0604030504040204" pitchFamily="34" charset="0"/>
              </a:rPr>
              <a:t>негативного воздействия на окружающую среду.</a:t>
            </a:r>
          </a:p>
        </p:txBody>
      </p:sp>
      <p:sp>
        <p:nvSpPr>
          <p:cNvPr id="6" name="TextBox 9">
            <a:extLst>
              <a:ext uri="{FF2B5EF4-FFF2-40B4-BE49-F238E27FC236}">
                <a16:creationId xmlns:a16="http://schemas.microsoft.com/office/drawing/2014/main" id="{4EF5FE3B-5E90-401D-BD80-CE28D3F67C08}"/>
              </a:ext>
            </a:extLst>
          </p:cNvPr>
          <p:cNvSpPr txBox="1">
            <a:spLocks noChangeArrowheads="1"/>
          </p:cNvSpPr>
          <p:nvPr/>
        </p:nvSpPr>
        <p:spPr bwMode="auto">
          <a:xfrm>
            <a:off x="403424" y="764704"/>
            <a:ext cx="7728205" cy="2893100"/>
          </a:xfrm>
          <a:prstGeom prst="rect">
            <a:avLst/>
          </a:prstGeom>
          <a:noFill/>
          <a:ln w="9525">
            <a:noFill/>
            <a:miter lim="800000"/>
            <a:headEnd/>
            <a:tailEnd/>
          </a:ln>
        </p:spPr>
        <p:txBody>
          <a:bodyPr wrap="square">
            <a:spAutoFit/>
          </a:bodyPr>
          <a:lstStyle/>
          <a:p>
            <a:pPr algn="just"/>
            <a:r>
              <a:rPr lang="ru-RU" sz="1400" i="1" dirty="0">
                <a:latin typeface="Tahoma" panose="020B0604030504040204" pitchFamily="34" charset="0"/>
                <a:ea typeface="Tahoma" panose="020B0604030504040204" pitchFamily="34" charset="0"/>
                <a:cs typeface="Tahoma" panose="020B0604030504040204" pitchFamily="34" charset="0"/>
              </a:rPr>
              <a:t>Природно-климатические и экологические условия, а также существующий характер хозяйственного использования территории по результатам оценки воздействия не препятствуют намечаемой деятельности.</a:t>
            </a:r>
          </a:p>
          <a:p>
            <a:pPr algn="just"/>
            <a:r>
              <a:rPr lang="ru-RU" sz="1400" i="1" dirty="0">
                <a:latin typeface="Tahoma" panose="020B0604030504040204" pitchFamily="34" charset="0"/>
                <a:ea typeface="Tahoma" panose="020B0604030504040204" pitchFamily="34" charset="0"/>
                <a:cs typeface="Tahoma" panose="020B0604030504040204" pitchFamily="34" charset="0"/>
              </a:rPr>
              <a:t>Реализация технических решений проектной документации не повлечет недопустимого воздействия на окружающую среду, а выполнение комплекса природоохранных мероприятий позволит минимизировать возникающую нагрузку. Проектная документация разрабатывается с учетом применения наилучших доступных технологий, направленных на предотвращение загрязнения окружающей среды и рациональное использование природных ресурсов (ст. 36 ФЗ «Об охране окружающей среды»)</a:t>
            </a:r>
          </a:p>
          <a:p>
            <a:pPr algn="just"/>
            <a:endParaRPr lang="ru-RU" sz="1400" i="1" dirty="0">
              <a:latin typeface="Tahoma" panose="020B0604030504040204" pitchFamily="34" charset="0"/>
              <a:ea typeface="Tahoma" panose="020B0604030504040204" pitchFamily="34" charset="0"/>
              <a:cs typeface="Tahoma" panose="020B0604030504040204" pitchFamily="34" charset="0"/>
            </a:endParaRPr>
          </a:p>
          <a:p>
            <a:pPr algn="just"/>
            <a:r>
              <a:rPr lang="ru-RU" sz="1400" i="1" dirty="0">
                <a:latin typeface="Tahoma" panose="020B0604030504040204" pitchFamily="34" charset="0"/>
                <a:ea typeface="Tahoma" panose="020B0604030504040204" pitchFamily="34" charset="0"/>
                <a:cs typeface="Tahoma" panose="020B0604030504040204" pitchFamily="34" charset="0"/>
              </a:rPr>
              <a:t>Социально-экономические последствия реализации проекта носят позитивный характер и будут выражаться в виде дополнительных поступлений денежных средств в бюджетную систему всех уровней.</a:t>
            </a:r>
            <a:endParaRPr lang="ru-RU" sz="1400" i="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a:extLst>
              <a:ext uri="{FF2B5EF4-FFF2-40B4-BE49-F238E27FC236}">
                <a16:creationId xmlns:a16="http://schemas.microsoft.com/office/drawing/2014/main" id="{E63C6E29-BCEE-438C-906E-770E63D92DAC}"/>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b="8642"/>
          <a:stretch/>
        </p:blipFill>
        <p:spPr bwMode="auto">
          <a:xfrm>
            <a:off x="8236226" y="470710"/>
            <a:ext cx="3442865" cy="471797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id="{C320DA9D-9E65-450D-8D30-8B9031DE7BDB}"/>
              </a:ext>
            </a:extLst>
          </p:cNvPr>
          <p:cNvSpPr/>
          <p:nvPr/>
        </p:nvSpPr>
        <p:spPr>
          <a:xfrm>
            <a:off x="8513135" y="5837276"/>
            <a:ext cx="3097618" cy="369332"/>
          </a:xfrm>
          <a:prstGeom prst="rect">
            <a:avLst/>
          </a:prstGeom>
        </p:spPr>
        <p:txBody>
          <a:bodyPr wrap="square">
            <a:spAutoFit/>
          </a:bodyPr>
          <a:lstStyle/>
          <a:p>
            <a:pPr algn="just"/>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ЗАО НПК «</a:t>
            </a:r>
            <a:r>
              <a:rPr lang="ru-RU" i="1" dirty="0" err="1">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Геотехнология</a:t>
            </a:r>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a:t>
            </a:r>
          </a:p>
        </p:txBody>
      </p:sp>
      <p:pic>
        <p:nvPicPr>
          <p:cNvPr id="9" name="Рисунок 8">
            <a:extLst>
              <a:ext uri="{FF2B5EF4-FFF2-40B4-BE49-F238E27FC236}">
                <a16:creationId xmlns:a16="http://schemas.microsoft.com/office/drawing/2014/main" id="{AA51FD45-0FF2-4D46-99E9-C253592CA033}"/>
              </a:ext>
            </a:extLst>
          </p:cNvPr>
          <p:cNvPicPr>
            <a:picLocks noChangeAspect="1"/>
          </p:cNvPicPr>
          <p:nvPr/>
        </p:nvPicPr>
        <p:blipFill>
          <a:blip r:embed="rId4"/>
          <a:stretch>
            <a:fillRect/>
          </a:stretch>
        </p:blipFill>
        <p:spPr>
          <a:xfrm>
            <a:off x="7901661" y="5730951"/>
            <a:ext cx="611474" cy="606911"/>
          </a:xfrm>
          <a:prstGeom prst="rect">
            <a:avLst/>
          </a:prstGeom>
        </p:spPr>
      </p:pic>
    </p:spTree>
    <p:extLst>
      <p:ext uri="{BB962C8B-B14F-4D97-AF65-F5344CB8AC3E}">
        <p14:creationId xmlns:p14="http://schemas.microsoft.com/office/powerpoint/2010/main" val="27068957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1BB026A9-AE2B-4BD3-A15F-72BBF2268D29}"/>
              </a:ext>
            </a:extLst>
          </p:cNvPr>
          <p:cNvSpPr/>
          <p:nvPr/>
        </p:nvSpPr>
        <p:spPr>
          <a:xfrm>
            <a:off x="8513135" y="5837276"/>
            <a:ext cx="3097618" cy="369332"/>
          </a:xfrm>
          <a:prstGeom prst="rect">
            <a:avLst/>
          </a:prstGeom>
        </p:spPr>
        <p:txBody>
          <a:bodyPr wrap="square">
            <a:spAutoFit/>
          </a:bodyPr>
          <a:lstStyle/>
          <a:p>
            <a:pPr algn="just"/>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ЗАО НПК «</a:t>
            </a:r>
            <a:r>
              <a:rPr lang="ru-RU" i="1" dirty="0" err="1">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Геотехнология</a:t>
            </a:r>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a:t>
            </a:r>
          </a:p>
        </p:txBody>
      </p:sp>
      <p:pic>
        <p:nvPicPr>
          <p:cNvPr id="6" name="Рисунок 5">
            <a:extLst>
              <a:ext uri="{FF2B5EF4-FFF2-40B4-BE49-F238E27FC236}">
                <a16:creationId xmlns:a16="http://schemas.microsoft.com/office/drawing/2014/main" id="{77DC5667-178C-4B82-96C2-3B94C5CB917F}"/>
              </a:ext>
            </a:extLst>
          </p:cNvPr>
          <p:cNvPicPr>
            <a:picLocks noChangeAspect="1"/>
          </p:cNvPicPr>
          <p:nvPr/>
        </p:nvPicPr>
        <p:blipFill>
          <a:blip r:embed="rId2"/>
          <a:stretch>
            <a:fillRect/>
          </a:stretch>
        </p:blipFill>
        <p:spPr>
          <a:xfrm>
            <a:off x="7901661" y="5730951"/>
            <a:ext cx="611474" cy="606911"/>
          </a:xfrm>
          <a:prstGeom prst="rect">
            <a:avLst/>
          </a:prstGeom>
        </p:spPr>
      </p:pic>
      <p:sp>
        <p:nvSpPr>
          <p:cNvPr id="7" name="TextBox 1">
            <a:extLst>
              <a:ext uri="{FF2B5EF4-FFF2-40B4-BE49-F238E27FC236}">
                <a16:creationId xmlns:a16="http://schemas.microsoft.com/office/drawing/2014/main" id="{D816484F-759F-48E9-ACFB-E60D08B70D0A}"/>
              </a:ext>
            </a:extLst>
          </p:cNvPr>
          <p:cNvSpPr txBox="1">
            <a:spLocks noChangeArrowheads="1"/>
          </p:cNvSpPr>
          <p:nvPr/>
        </p:nvSpPr>
        <p:spPr bwMode="auto">
          <a:xfrm>
            <a:off x="1774825" y="2137228"/>
            <a:ext cx="8642350" cy="707886"/>
          </a:xfrm>
          <a:prstGeom prst="rect">
            <a:avLst/>
          </a:prstGeom>
          <a:noFill/>
          <a:ln w="9525">
            <a:noFill/>
            <a:miter lim="800000"/>
            <a:headEnd/>
            <a:tailEnd/>
          </a:ln>
        </p:spPr>
        <p:txBody>
          <a:bodyPr>
            <a:spAutoFit/>
          </a:bodyPr>
          <a:lstStyle/>
          <a:p>
            <a:pPr algn="ctr"/>
            <a:r>
              <a:rPr lang="ru-RU" sz="4000" spc="100" dirty="0"/>
              <a:t>Спасибо за внимание!</a:t>
            </a:r>
          </a:p>
        </p:txBody>
      </p:sp>
    </p:spTree>
    <p:extLst>
      <p:ext uri="{BB962C8B-B14F-4D97-AF65-F5344CB8AC3E}">
        <p14:creationId xmlns:p14="http://schemas.microsoft.com/office/powerpoint/2010/main" val="4138319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F048444-F06E-4616-B41C-8BA7F7FA3B71}"/>
              </a:ext>
            </a:extLst>
          </p:cNvPr>
          <p:cNvSpPr>
            <a:spLocks noGrp="1"/>
          </p:cNvSpPr>
          <p:nvPr>
            <p:ph type="title"/>
          </p:nvPr>
        </p:nvSpPr>
        <p:spPr>
          <a:xfrm>
            <a:off x="683625" y="433127"/>
            <a:ext cx="10396882" cy="622005"/>
          </a:xfrm>
        </p:spPr>
        <p:txBody>
          <a:bodyPr>
            <a:normAutofit/>
          </a:bodyPr>
          <a:lstStyle/>
          <a:p>
            <a:pPr algn="r"/>
            <a:r>
              <a:rPr lang="ru-RU" sz="2600" i="1" u="sng" spc="300" dirty="0">
                <a:solidFill>
                  <a:schemeClr val="accent4">
                    <a:lumMod val="50000"/>
                  </a:schemeClr>
                </a:solidFill>
              </a:rPr>
              <a:t>Обзорная схема размещения проектируемого объекта</a:t>
            </a:r>
          </a:p>
        </p:txBody>
      </p:sp>
      <p:sp>
        <p:nvSpPr>
          <p:cNvPr id="6" name="Объект 5">
            <a:extLst>
              <a:ext uri="{FF2B5EF4-FFF2-40B4-BE49-F238E27FC236}">
                <a16:creationId xmlns:a16="http://schemas.microsoft.com/office/drawing/2014/main" id="{FF3A60BE-7C08-4BCD-9531-848EE1F81599}"/>
              </a:ext>
            </a:extLst>
          </p:cNvPr>
          <p:cNvSpPr>
            <a:spLocks noGrp="1"/>
          </p:cNvSpPr>
          <p:nvPr>
            <p:ph sz="quarter" idx="13"/>
          </p:nvPr>
        </p:nvSpPr>
        <p:spPr/>
        <p:txBody>
          <a:bodyPr/>
          <a:lstStyle/>
          <a:p>
            <a:endParaRPr lang="ru-RU"/>
          </a:p>
        </p:txBody>
      </p:sp>
      <p:pic>
        <p:nvPicPr>
          <p:cNvPr id="7" name="Рисунок 6">
            <a:extLst>
              <a:ext uri="{FF2B5EF4-FFF2-40B4-BE49-F238E27FC236}">
                <a16:creationId xmlns:a16="http://schemas.microsoft.com/office/drawing/2014/main" id="{DAF4AD59-2F34-46C2-9B0F-88210A6A95E9}"/>
              </a:ext>
            </a:extLst>
          </p:cNvPr>
          <p:cNvPicPr>
            <a:picLocks noChangeAspect="1"/>
          </p:cNvPicPr>
          <p:nvPr/>
        </p:nvPicPr>
        <p:blipFill>
          <a:blip r:embed="rId2"/>
          <a:stretch>
            <a:fillRect/>
          </a:stretch>
        </p:blipFill>
        <p:spPr>
          <a:xfrm>
            <a:off x="683625" y="925034"/>
            <a:ext cx="10396882" cy="4625162"/>
          </a:xfrm>
          <a:prstGeom prst="rect">
            <a:avLst/>
          </a:prstGeom>
        </p:spPr>
      </p:pic>
      <p:sp>
        <p:nvSpPr>
          <p:cNvPr id="8" name="Прямоугольник 7">
            <a:extLst>
              <a:ext uri="{FF2B5EF4-FFF2-40B4-BE49-F238E27FC236}">
                <a16:creationId xmlns:a16="http://schemas.microsoft.com/office/drawing/2014/main" id="{4B6E8897-AB94-4166-80BF-57236D94CEBE}"/>
              </a:ext>
            </a:extLst>
          </p:cNvPr>
          <p:cNvSpPr/>
          <p:nvPr/>
        </p:nvSpPr>
        <p:spPr>
          <a:xfrm>
            <a:off x="8513135" y="5837276"/>
            <a:ext cx="3097618" cy="369332"/>
          </a:xfrm>
          <a:prstGeom prst="rect">
            <a:avLst/>
          </a:prstGeom>
        </p:spPr>
        <p:txBody>
          <a:bodyPr wrap="square">
            <a:spAutoFit/>
          </a:bodyPr>
          <a:lstStyle/>
          <a:p>
            <a:pPr algn="just"/>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ЗАО НПК «</a:t>
            </a:r>
            <a:r>
              <a:rPr lang="ru-RU" i="1" dirty="0" err="1">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Геотехнология</a:t>
            </a:r>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a:t>
            </a:r>
          </a:p>
        </p:txBody>
      </p:sp>
      <p:pic>
        <p:nvPicPr>
          <p:cNvPr id="9" name="Рисунок 8">
            <a:extLst>
              <a:ext uri="{FF2B5EF4-FFF2-40B4-BE49-F238E27FC236}">
                <a16:creationId xmlns:a16="http://schemas.microsoft.com/office/drawing/2014/main" id="{9721BF07-832C-4418-AF9F-194FA7EFD8DA}"/>
              </a:ext>
            </a:extLst>
          </p:cNvPr>
          <p:cNvPicPr>
            <a:picLocks noChangeAspect="1"/>
          </p:cNvPicPr>
          <p:nvPr/>
        </p:nvPicPr>
        <p:blipFill>
          <a:blip r:embed="rId3"/>
          <a:stretch>
            <a:fillRect/>
          </a:stretch>
        </p:blipFill>
        <p:spPr>
          <a:xfrm>
            <a:off x="7901661" y="5730951"/>
            <a:ext cx="611474" cy="606911"/>
          </a:xfrm>
          <a:prstGeom prst="rect">
            <a:avLst/>
          </a:prstGeom>
        </p:spPr>
      </p:pic>
    </p:spTree>
    <p:extLst>
      <p:ext uri="{BB962C8B-B14F-4D97-AF65-F5344CB8AC3E}">
        <p14:creationId xmlns:p14="http://schemas.microsoft.com/office/powerpoint/2010/main" val="27976462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33B554AA-ED10-4426-B34E-5A2458EFDE39}"/>
              </a:ext>
            </a:extLst>
          </p:cNvPr>
          <p:cNvSpPr>
            <a:spLocks noGrp="1"/>
          </p:cNvSpPr>
          <p:nvPr>
            <p:ph sz="quarter" idx="13"/>
          </p:nvPr>
        </p:nvSpPr>
        <p:spPr>
          <a:xfrm>
            <a:off x="685800" y="255182"/>
            <a:ext cx="10394707" cy="5119404"/>
          </a:xfrm>
        </p:spPr>
        <p:txBody>
          <a:bodyPr>
            <a:normAutofit/>
          </a:bodyPr>
          <a:lstStyle/>
          <a:p>
            <a:pPr algn="just"/>
            <a:r>
              <a:rPr lang="ru-RU" sz="1800" i="1" u="sng" spc="300" dirty="0"/>
              <a:t>Краткая история развития месторождения:</a:t>
            </a:r>
          </a:p>
          <a:p>
            <a:pPr marL="0" indent="0" algn="just">
              <a:buNone/>
            </a:pPr>
            <a:r>
              <a:rPr lang="ru-RU" sz="1600" cap="none" dirty="0">
                <a:latin typeface="Tahoma" panose="020B0604030504040204" pitchFamily="34" charset="0"/>
                <a:ea typeface="Tahoma" panose="020B0604030504040204" pitchFamily="34" charset="0"/>
                <a:cs typeface="Tahoma" panose="020B0604030504040204" pitchFamily="34" charset="0"/>
              </a:rPr>
              <a:t>Промышленная отработка кобальт-медно-никелевого месторождения «</a:t>
            </a:r>
            <a:r>
              <a:rPr lang="ru-RU" sz="1600" cap="none" dirty="0" err="1">
                <a:latin typeface="Tahoma" panose="020B0604030504040204" pitchFamily="34" charset="0"/>
                <a:ea typeface="Tahoma" panose="020B0604030504040204" pitchFamily="34" charset="0"/>
                <a:cs typeface="Tahoma" panose="020B0604030504040204" pitchFamily="34" charset="0"/>
              </a:rPr>
              <a:t>Шануч</a:t>
            </a:r>
            <a:r>
              <a:rPr lang="ru-RU" sz="1600" cap="none" dirty="0">
                <a:latin typeface="Tahoma" panose="020B0604030504040204" pitchFamily="34" charset="0"/>
                <a:ea typeface="Tahoma" panose="020B0604030504040204" pitchFamily="34" charset="0"/>
                <a:cs typeface="Tahoma" panose="020B0604030504040204" pitchFamily="34" charset="0"/>
              </a:rPr>
              <a:t>» осуществляется компанией ЗАО НПК «</a:t>
            </a:r>
            <a:r>
              <a:rPr lang="ru-RU" sz="1600" cap="none" dirty="0" err="1">
                <a:latin typeface="Tahoma" panose="020B0604030504040204" pitchFamily="34" charset="0"/>
                <a:ea typeface="Tahoma" panose="020B0604030504040204" pitchFamily="34" charset="0"/>
                <a:cs typeface="Tahoma" panose="020B0604030504040204" pitchFamily="34" charset="0"/>
              </a:rPr>
              <a:t>Геотехнология</a:t>
            </a:r>
            <a:r>
              <a:rPr lang="ru-RU" sz="1600" cap="none" dirty="0">
                <a:latin typeface="Tahoma" panose="020B0604030504040204" pitchFamily="34" charset="0"/>
                <a:ea typeface="Tahoma" panose="020B0604030504040204" pitchFamily="34" charset="0"/>
                <a:cs typeface="Tahoma" panose="020B0604030504040204" pitchFamily="34" charset="0"/>
              </a:rPr>
              <a:t>» с 2005 года. За период работы предприятия на месторождении «</a:t>
            </a:r>
            <a:r>
              <a:rPr lang="ru-RU" sz="1600" cap="none" dirty="0" err="1">
                <a:latin typeface="Tahoma" panose="020B0604030504040204" pitchFamily="34" charset="0"/>
                <a:ea typeface="Tahoma" panose="020B0604030504040204" pitchFamily="34" charset="0"/>
                <a:cs typeface="Tahoma" panose="020B0604030504040204" pitchFamily="34" charset="0"/>
              </a:rPr>
              <a:t>Шануч</a:t>
            </a:r>
            <a:r>
              <a:rPr lang="ru-RU" sz="1600" cap="none" dirty="0">
                <a:latin typeface="Tahoma" panose="020B0604030504040204" pitchFamily="34" charset="0"/>
                <a:ea typeface="Tahoma" panose="020B0604030504040204" pitchFamily="34" charset="0"/>
                <a:cs typeface="Tahoma" panose="020B0604030504040204" pitchFamily="34" charset="0"/>
              </a:rPr>
              <a:t>» была создана основная инфраструктура, позволяющая вести круглогодичную работу по добыче и переработке кобальт-медно-никелевой руды. С 2009 года в рамках проектной документации, разработанной ФГУП «</a:t>
            </a:r>
            <a:r>
              <a:rPr lang="ru-RU" sz="1600" cap="none" dirty="0" err="1">
                <a:latin typeface="Tahoma" panose="020B0604030504040204" pitchFamily="34" charset="0"/>
                <a:ea typeface="Tahoma" panose="020B0604030504040204" pitchFamily="34" charset="0"/>
                <a:cs typeface="Tahoma" panose="020B0604030504040204" pitchFamily="34" charset="0"/>
              </a:rPr>
              <a:t>Гипроцветмет</a:t>
            </a:r>
            <a:r>
              <a:rPr lang="ru-RU" sz="1600" cap="none" dirty="0">
                <a:latin typeface="Tahoma" panose="020B0604030504040204" pitchFamily="34" charset="0"/>
                <a:ea typeface="Tahoma" panose="020B0604030504040204" pitchFamily="34" charset="0"/>
                <a:cs typeface="Tahoma" panose="020B0604030504040204" pitchFamily="34" charset="0"/>
              </a:rPr>
              <a:t>» </a:t>
            </a:r>
            <a:r>
              <a:rPr lang="ru-RU" sz="1600" cap="none" dirty="0" err="1">
                <a:latin typeface="Tahoma" panose="020B0604030504040204" pitchFamily="34" charset="0"/>
                <a:ea typeface="Tahoma" panose="020B0604030504040204" pitchFamily="34" charset="0"/>
                <a:cs typeface="Tahoma" panose="020B0604030504040204" pitchFamily="34" charset="0"/>
              </a:rPr>
              <a:t>г.Москва</a:t>
            </a:r>
            <a:r>
              <a:rPr lang="ru-RU" sz="1600" cap="none" dirty="0">
                <a:latin typeface="Tahoma" panose="020B0604030504040204" pitchFamily="34" charset="0"/>
                <a:ea typeface="Tahoma" panose="020B0604030504040204" pitchFamily="34" charset="0"/>
                <a:cs typeface="Tahoma" panose="020B0604030504040204" pitchFamily="34" charset="0"/>
              </a:rPr>
              <a:t> на месторождении ведется отработка рудной залежи №1 подземным способом до отметки горизонта +300м. В 2015 году были завершены геологоразведочные работы, позволившие прирастить запасы руды на месторождении «</a:t>
            </a:r>
            <a:r>
              <a:rPr lang="ru-RU" sz="1600" cap="none" dirty="0" err="1">
                <a:latin typeface="Tahoma" panose="020B0604030504040204" pitchFamily="34" charset="0"/>
                <a:ea typeface="Tahoma" panose="020B0604030504040204" pitchFamily="34" charset="0"/>
                <a:cs typeface="Tahoma" panose="020B0604030504040204" pitchFamily="34" charset="0"/>
              </a:rPr>
              <a:t>Шануч</a:t>
            </a:r>
            <a:r>
              <a:rPr lang="ru-RU" sz="1600" cap="none" dirty="0">
                <a:latin typeface="Tahoma" panose="020B0604030504040204" pitchFamily="34" charset="0"/>
                <a:ea typeface="Tahoma" panose="020B0604030504040204" pitchFamily="34" charset="0"/>
                <a:cs typeface="Tahoma" panose="020B0604030504040204" pitchFamily="34" charset="0"/>
              </a:rPr>
              <a:t>» рудной залежи №1 ниже горизонта +300м, а так же рудных залежей №3, №4 и №5, находящихся в непосредственной близости от рудной залежи №1 и существующих горных выработок действующего участка.</a:t>
            </a:r>
          </a:p>
          <a:p>
            <a:pPr marL="0" indent="0" algn="just">
              <a:buNone/>
            </a:pPr>
            <a:r>
              <a:rPr lang="ru-RU" sz="1600" cap="none" dirty="0">
                <a:latin typeface="Tahoma" panose="020B0604030504040204" pitchFamily="34" charset="0"/>
                <a:ea typeface="Tahoma" panose="020B0604030504040204" pitchFamily="34" charset="0"/>
                <a:cs typeface="Tahoma" panose="020B0604030504040204" pitchFamily="34" charset="0"/>
              </a:rPr>
              <a:t>Проектной организацией «Иркутский научно-исследовательский институт благородный и редких металлов и алмазов» (АО «</a:t>
            </a:r>
            <a:r>
              <a:rPr lang="ru-RU" sz="1600" cap="none" dirty="0" err="1">
                <a:latin typeface="Tahoma" panose="020B0604030504040204" pitchFamily="34" charset="0"/>
                <a:ea typeface="Tahoma" panose="020B0604030504040204" pitchFamily="34" charset="0"/>
                <a:cs typeface="Tahoma" panose="020B0604030504040204" pitchFamily="34" charset="0"/>
              </a:rPr>
              <a:t>Иргиредмет</a:t>
            </a:r>
            <a:r>
              <a:rPr lang="ru-RU" sz="1600" cap="none" dirty="0">
                <a:latin typeface="Tahoma" panose="020B0604030504040204" pitchFamily="34" charset="0"/>
                <a:ea typeface="Tahoma" panose="020B0604030504040204" pitchFamily="34" charset="0"/>
                <a:cs typeface="Tahoma" panose="020B0604030504040204" pitchFamily="34" charset="0"/>
              </a:rPr>
              <a:t>») в настоящее время разработана проектная документация для отработки новых запасов на месторождении «</a:t>
            </a:r>
            <a:r>
              <a:rPr lang="ru-RU" sz="1600" cap="none" dirty="0" err="1">
                <a:latin typeface="Tahoma" panose="020B0604030504040204" pitchFamily="34" charset="0"/>
                <a:ea typeface="Tahoma" panose="020B0604030504040204" pitchFamily="34" charset="0"/>
                <a:cs typeface="Tahoma" panose="020B0604030504040204" pitchFamily="34" charset="0"/>
              </a:rPr>
              <a:t>Шануч</a:t>
            </a:r>
            <a:r>
              <a:rPr lang="ru-RU" sz="1600" cap="none" dirty="0">
                <a:latin typeface="Tahoma" panose="020B0604030504040204" pitchFamily="34" charset="0"/>
                <a:ea typeface="Tahoma" panose="020B0604030504040204" pitchFamily="34" charset="0"/>
                <a:cs typeface="Tahoma" panose="020B0604030504040204" pitchFamily="34" charset="0"/>
              </a:rPr>
              <a:t>»</a:t>
            </a:r>
          </a:p>
          <a:p>
            <a:endParaRPr lang="ru-RU" dirty="0"/>
          </a:p>
        </p:txBody>
      </p:sp>
      <p:sp>
        <p:nvSpPr>
          <p:cNvPr id="4" name="Прямоугольник 3">
            <a:extLst>
              <a:ext uri="{FF2B5EF4-FFF2-40B4-BE49-F238E27FC236}">
                <a16:creationId xmlns:a16="http://schemas.microsoft.com/office/drawing/2014/main" id="{1E6D8253-FA61-4392-AC74-B5949B783976}"/>
              </a:ext>
            </a:extLst>
          </p:cNvPr>
          <p:cNvSpPr/>
          <p:nvPr/>
        </p:nvSpPr>
        <p:spPr>
          <a:xfrm>
            <a:off x="8513135" y="5837276"/>
            <a:ext cx="3097618" cy="369332"/>
          </a:xfrm>
          <a:prstGeom prst="rect">
            <a:avLst/>
          </a:prstGeom>
        </p:spPr>
        <p:txBody>
          <a:bodyPr wrap="square">
            <a:spAutoFit/>
          </a:bodyPr>
          <a:lstStyle/>
          <a:p>
            <a:pPr algn="just"/>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ЗАО НПК «</a:t>
            </a:r>
            <a:r>
              <a:rPr lang="ru-RU" i="1" dirty="0" err="1">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Геотехнология</a:t>
            </a:r>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a:t>
            </a:r>
          </a:p>
        </p:txBody>
      </p:sp>
      <p:pic>
        <p:nvPicPr>
          <p:cNvPr id="5" name="Рисунок 4">
            <a:extLst>
              <a:ext uri="{FF2B5EF4-FFF2-40B4-BE49-F238E27FC236}">
                <a16:creationId xmlns:a16="http://schemas.microsoft.com/office/drawing/2014/main" id="{3749C362-8E12-4717-8C53-19BDC18018F2}"/>
              </a:ext>
            </a:extLst>
          </p:cNvPr>
          <p:cNvPicPr>
            <a:picLocks noChangeAspect="1"/>
          </p:cNvPicPr>
          <p:nvPr/>
        </p:nvPicPr>
        <p:blipFill>
          <a:blip r:embed="rId2"/>
          <a:stretch>
            <a:fillRect/>
          </a:stretch>
        </p:blipFill>
        <p:spPr>
          <a:xfrm>
            <a:off x="7901661" y="5730951"/>
            <a:ext cx="611474" cy="606911"/>
          </a:xfrm>
          <a:prstGeom prst="rect">
            <a:avLst/>
          </a:prstGeom>
        </p:spPr>
      </p:pic>
    </p:spTree>
    <p:extLst>
      <p:ext uri="{BB962C8B-B14F-4D97-AF65-F5344CB8AC3E}">
        <p14:creationId xmlns:p14="http://schemas.microsoft.com/office/powerpoint/2010/main" val="1730590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4C497665-20E1-4F06-947D-0F2CF4B146C2}"/>
              </a:ext>
            </a:extLst>
          </p:cNvPr>
          <p:cNvSpPr/>
          <p:nvPr/>
        </p:nvSpPr>
        <p:spPr>
          <a:xfrm>
            <a:off x="8513135" y="5837276"/>
            <a:ext cx="3097618" cy="369332"/>
          </a:xfrm>
          <a:prstGeom prst="rect">
            <a:avLst/>
          </a:prstGeom>
        </p:spPr>
        <p:txBody>
          <a:bodyPr wrap="square">
            <a:spAutoFit/>
          </a:bodyPr>
          <a:lstStyle/>
          <a:p>
            <a:pPr algn="just"/>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ЗАО НПК «</a:t>
            </a:r>
            <a:r>
              <a:rPr lang="ru-RU" i="1" dirty="0" err="1">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Геотехнология</a:t>
            </a:r>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a:t>
            </a:r>
          </a:p>
        </p:txBody>
      </p:sp>
      <p:pic>
        <p:nvPicPr>
          <p:cNvPr id="5" name="Рисунок 4">
            <a:extLst>
              <a:ext uri="{FF2B5EF4-FFF2-40B4-BE49-F238E27FC236}">
                <a16:creationId xmlns:a16="http://schemas.microsoft.com/office/drawing/2014/main" id="{70662A88-A312-453C-95D1-D53552E4F5DC}"/>
              </a:ext>
            </a:extLst>
          </p:cNvPr>
          <p:cNvPicPr>
            <a:picLocks noChangeAspect="1"/>
          </p:cNvPicPr>
          <p:nvPr/>
        </p:nvPicPr>
        <p:blipFill>
          <a:blip r:embed="rId2"/>
          <a:stretch>
            <a:fillRect/>
          </a:stretch>
        </p:blipFill>
        <p:spPr>
          <a:xfrm>
            <a:off x="7901661" y="5730951"/>
            <a:ext cx="611474" cy="606911"/>
          </a:xfrm>
          <a:prstGeom prst="rect">
            <a:avLst/>
          </a:prstGeom>
        </p:spPr>
      </p:pic>
      <p:sp>
        <p:nvSpPr>
          <p:cNvPr id="7" name="Объект 2">
            <a:extLst>
              <a:ext uri="{FF2B5EF4-FFF2-40B4-BE49-F238E27FC236}">
                <a16:creationId xmlns:a16="http://schemas.microsoft.com/office/drawing/2014/main" id="{4608D410-B7CA-4FD5-8194-8AAD5B42B3F6}"/>
              </a:ext>
            </a:extLst>
          </p:cNvPr>
          <p:cNvSpPr>
            <a:spLocks noGrp="1"/>
          </p:cNvSpPr>
          <p:nvPr>
            <p:ph sz="quarter" idx="13"/>
          </p:nvPr>
        </p:nvSpPr>
        <p:spPr>
          <a:xfrm>
            <a:off x="685800" y="255182"/>
            <a:ext cx="10394707" cy="1998920"/>
          </a:xfrm>
        </p:spPr>
        <p:txBody>
          <a:bodyPr>
            <a:normAutofit/>
          </a:bodyPr>
          <a:lstStyle/>
          <a:p>
            <a:pPr algn="just"/>
            <a:r>
              <a:rPr lang="ru-RU" sz="1800" i="1" u="sng" spc="300" dirty="0"/>
              <a:t>Общие сведения о проектируемом объекте:</a:t>
            </a:r>
          </a:p>
          <a:p>
            <a:pPr marL="0" indent="0" algn="just">
              <a:buNone/>
            </a:pPr>
            <a:r>
              <a:rPr lang="ru-RU" sz="1600" cap="none" dirty="0">
                <a:latin typeface="Tahoma" panose="020B0604030504040204" pitchFamily="34" charset="0"/>
                <a:ea typeface="Tahoma" panose="020B0604030504040204" pitchFamily="34" charset="0"/>
                <a:cs typeface="Tahoma" panose="020B0604030504040204" pitchFamily="34" charset="0"/>
              </a:rPr>
              <a:t>Рудные залежи месторождения «</a:t>
            </a:r>
            <a:r>
              <a:rPr lang="ru-RU" sz="1600" cap="none" dirty="0" err="1">
                <a:latin typeface="Tahoma" panose="020B0604030504040204" pitchFamily="34" charset="0"/>
                <a:ea typeface="Tahoma" panose="020B0604030504040204" pitchFamily="34" charset="0"/>
                <a:cs typeface="Tahoma" panose="020B0604030504040204" pitchFamily="34" charset="0"/>
              </a:rPr>
              <a:t>Шануч</a:t>
            </a:r>
            <a:r>
              <a:rPr lang="ru-RU" sz="1600" cap="none" dirty="0">
                <a:latin typeface="Tahoma" panose="020B0604030504040204" pitchFamily="34" charset="0"/>
                <a:ea typeface="Tahoma" panose="020B0604030504040204" pitchFamily="34" charset="0"/>
                <a:cs typeface="Tahoma" panose="020B0604030504040204" pitchFamily="34" charset="0"/>
              </a:rPr>
              <a:t>» №1, №3, №4 и №5 представлены крутопадающими рудными телами </a:t>
            </a:r>
            <a:r>
              <a:rPr lang="ru-RU" sz="1600" cap="none" dirty="0" err="1">
                <a:latin typeface="Tahoma" panose="020B0604030504040204" pitchFamily="34" charset="0"/>
                <a:ea typeface="Tahoma" panose="020B0604030504040204" pitchFamily="34" charset="0"/>
                <a:cs typeface="Tahoma" panose="020B0604030504040204" pitchFamily="34" charset="0"/>
              </a:rPr>
              <a:t>столбо</a:t>
            </a:r>
            <a:r>
              <a:rPr lang="ru-RU" sz="1600" cap="none" dirty="0">
                <a:latin typeface="Tahoma" panose="020B0604030504040204" pitchFamily="34" charset="0"/>
                <a:ea typeface="Tahoma" panose="020B0604030504040204" pitchFamily="34" charset="0"/>
                <a:cs typeface="Tahoma" panose="020B0604030504040204" pitchFamily="34" charset="0"/>
              </a:rPr>
              <a:t>- и линзообразной формы  сложного строения, достаточно компактно локализованными в пределах Центрального участка</a:t>
            </a:r>
            <a:endParaRPr lang="ru-RU" dirty="0"/>
          </a:p>
        </p:txBody>
      </p:sp>
      <p:pic>
        <p:nvPicPr>
          <p:cNvPr id="8" name="Рисунок 7">
            <a:extLst>
              <a:ext uri="{FF2B5EF4-FFF2-40B4-BE49-F238E27FC236}">
                <a16:creationId xmlns:a16="http://schemas.microsoft.com/office/drawing/2014/main" id="{5AF928AE-8411-4442-973B-E48A64C87E3C}"/>
              </a:ext>
            </a:extLst>
          </p:cNvPr>
          <p:cNvPicPr/>
          <p:nvPr/>
        </p:nvPicPr>
        <p:blipFill>
          <a:blip r:embed="rId3">
            <a:extLst>
              <a:ext uri="{28A0092B-C50C-407E-A947-70E740481C1C}">
                <a14:useLocalDpi xmlns:a14="http://schemas.microsoft.com/office/drawing/2010/main" val="0"/>
              </a:ext>
            </a:extLst>
          </a:blip>
          <a:stretch>
            <a:fillRect/>
          </a:stretch>
        </p:blipFill>
        <p:spPr>
          <a:xfrm>
            <a:off x="1637030" y="1977655"/>
            <a:ext cx="8432003" cy="3622041"/>
          </a:xfrm>
          <a:prstGeom prst="rect">
            <a:avLst/>
          </a:prstGeom>
        </p:spPr>
      </p:pic>
    </p:spTree>
    <p:extLst>
      <p:ext uri="{BB962C8B-B14F-4D97-AF65-F5344CB8AC3E}">
        <p14:creationId xmlns:p14="http://schemas.microsoft.com/office/powerpoint/2010/main" val="56174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73732E70-3643-4980-83BD-E8EDBB8D9CF0}"/>
              </a:ext>
            </a:extLst>
          </p:cNvPr>
          <p:cNvSpPr/>
          <p:nvPr/>
        </p:nvSpPr>
        <p:spPr>
          <a:xfrm>
            <a:off x="8513135" y="5837276"/>
            <a:ext cx="3097618" cy="369332"/>
          </a:xfrm>
          <a:prstGeom prst="rect">
            <a:avLst/>
          </a:prstGeom>
        </p:spPr>
        <p:txBody>
          <a:bodyPr wrap="square">
            <a:spAutoFit/>
          </a:bodyPr>
          <a:lstStyle/>
          <a:p>
            <a:pPr algn="just"/>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ЗАО НПК «</a:t>
            </a:r>
            <a:r>
              <a:rPr lang="ru-RU" i="1" dirty="0" err="1">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Геотехнология</a:t>
            </a:r>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a:t>
            </a:r>
          </a:p>
        </p:txBody>
      </p:sp>
      <p:pic>
        <p:nvPicPr>
          <p:cNvPr id="5" name="Рисунок 4">
            <a:extLst>
              <a:ext uri="{FF2B5EF4-FFF2-40B4-BE49-F238E27FC236}">
                <a16:creationId xmlns:a16="http://schemas.microsoft.com/office/drawing/2014/main" id="{9D69CEFF-BE51-4227-B230-7FEA21EF64EF}"/>
              </a:ext>
            </a:extLst>
          </p:cNvPr>
          <p:cNvPicPr>
            <a:picLocks noChangeAspect="1"/>
          </p:cNvPicPr>
          <p:nvPr/>
        </p:nvPicPr>
        <p:blipFill>
          <a:blip r:embed="rId2"/>
          <a:stretch>
            <a:fillRect/>
          </a:stretch>
        </p:blipFill>
        <p:spPr>
          <a:xfrm>
            <a:off x="7901661" y="5730951"/>
            <a:ext cx="611474" cy="606911"/>
          </a:xfrm>
          <a:prstGeom prst="rect">
            <a:avLst/>
          </a:prstGeom>
        </p:spPr>
      </p:pic>
      <p:sp>
        <p:nvSpPr>
          <p:cNvPr id="7" name="Объект 2">
            <a:extLst>
              <a:ext uri="{FF2B5EF4-FFF2-40B4-BE49-F238E27FC236}">
                <a16:creationId xmlns:a16="http://schemas.microsoft.com/office/drawing/2014/main" id="{EF22CDAE-6EDD-4C45-B763-7B85D8218766}"/>
              </a:ext>
            </a:extLst>
          </p:cNvPr>
          <p:cNvSpPr>
            <a:spLocks noGrp="1"/>
          </p:cNvSpPr>
          <p:nvPr>
            <p:ph sz="quarter" idx="13"/>
          </p:nvPr>
        </p:nvSpPr>
        <p:spPr>
          <a:xfrm>
            <a:off x="685800" y="255182"/>
            <a:ext cx="10394707" cy="1998920"/>
          </a:xfrm>
        </p:spPr>
        <p:txBody>
          <a:bodyPr>
            <a:normAutofit fontScale="85000" lnSpcReduction="20000"/>
          </a:bodyPr>
          <a:lstStyle/>
          <a:p>
            <a:pPr algn="just"/>
            <a:r>
              <a:rPr lang="ru-RU" sz="1800" i="1" u="sng" spc="300" dirty="0"/>
              <a:t>Общие сведения о существующем предприятии :</a:t>
            </a:r>
          </a:p>
          <a:p>
            <a:pPr marL="0" indent="0" algn="just">
              <a:buNone/>
            </a:pPr>
            <a:r>
              <a:rPr lang="ru-RU" sz="1600" cap="none" dirty="0">
                <a:latin typeface="Tahoma" panose="020B0604030504040204" pitchFamily="34" charset="0"/>
                <a:ea typeface="Tahoma" panose="020B0604030504040204" pitchFamily="34" charset="0"/>
                <a:cs typeface="Tahoma" panose="020B0604030504040204" pitchFamily="34" charset="0"/>
              </a:rPr>
              <a:t>В период с 2005 г по 2009 г отработка части месторождения велась открытым способом. Карьер находился на отметках в пределах горизонтов +560м - +450м. В настоящее время на месторождении «</a:t>
            </a:r>
            <a:r>
              <a:rPr lang="ru-RU" sz="1600" cap="none" dirty="0" err="1">
                <a:latin typeface="Tahoma" panose="020B0604030504040204" pitchFamily="34" charset="0"/>
                <a:ea typeface="Tahoma" panose="020B0604030504040204" pitchFamily="34" charset="0"/>
                <a:cs typeface="Tahoma" panose="020B0604030504040204" pitchFamily="34" charset="0"/>
              </a:rPr>
              <a:t>Шануч</a:t>
            </a:r>
            <a:r>
              <a:rPr lang="ru-RU" sz="1600" cap="none" dirty="0">
                <a:latin typeface="Tahoma" panose="020B0604030504040204" pitchFamily="34" charset="0"/>
                <a:ea typeface="Tahoma" panose="020B0604030504040204" pitchFamily="34" charset="0"/>
                <a:cs typeface="Tahoma" panose="020B0604030504040204" pitchFamily="34" charset="0"/>
              </a:rPr>
              <a:t>» отрабатывается только часть рудной залежи №1 до горизонта +300м в пределах Центрального участка. Рудная залежь вскрыта четырьмя штольневыми горизонтами (+425м, +410м, +350м и +300м). Штольни горизонтов +425м, +410м и +350м являются вспомогательными и служат в основном для подачи свежего воздуха в подземные горные выработки и доставки материалов и работников к местам производства работ. Штольня на горизонте +300м является основным концентрационным горизонтом, по которой производится выдача на поверхность добытой руды. </a:t>
            </a:r>
            <a:endParaRPr lang="ru-RU" dirty="0"/>
          </a:p>
        </p:txBody>
      </p:sp>
      <p:pic>
        <p:nvPicPr>
          <p:cNvPr id="8" name="Рисунок 7">
            <a:extLst>
              <a:ext uri="{FF2B5EF4-FFF2-40B4-BE49-F238E27FC236}">
                <a16:creationId xmlns:a16="http://schemas.microsoft.com/office/drawing/2014/main" id="{133AE84B-BCD5-4983-BB1C-0AFA1FA702FD}"/>
              </a:ext>
            </a:extLst>
          </p:cNvPr>
          <p:cNvPicPr>
            <a:picLocks noChangeAspect="1"/>
          </p:cNvPicPr>
          <p:nvPr/>
        </p:nvPicPr>
        <p:blipFill>
          <a:blip r:embed="rId3"/>
          <a:stretch>
            <a:fillRect/>
          </a:stretch>
        </p:blipFill>
        <p:spPr>
          <a:xfrm>
            <a:off x="5806261" y="2266566"/>
            <a:ext cx="5878921" cy="3345596"/>
          </a:xfrm>
          <a:prstGeom prst="rect">
            <a:avLst/>
          </a:prstGeom>
        </p:spPr>
      </p:pic>
      <p:pic>
        <p:nvPicPr>
          <p:cNvPr id="9" name="Рисунок 8">
            <a:extLst>
              <a:ext uri="{FF2B5EF4-FFF2-40B4-BE49-F238E27FC236}">
                <a16:creationId xmlns:a16="http://schemas.microsoft.com/office/drawing/2014/main" id="{82FA96E7-3999-4E3A-8B13-6CB56FB63465}"/>
              </a:ext>
            </a:extLst>
          </p:cNvPr>
          <p:cNvPicPr>
            <a:picLocks noChangeAspect="1"/>
          </p:cNvPicPr>
          <p:nvPr/>
        </p:nvPicPr>
        <p:blipFill>
          <a:blip r:embed="rId4"/>
          <a:stretch>
            <a:fillRect/>
          </a:stretch>
        </p:blipFill>
        <p:spPr>
          <a:xfrm>
            <a:off x="215530" y="2147777"/>
            <a:ext cx="5770599" cy="3451920"/>
          </a:xfrm>
          <a:prstGeom prst="rect">
            <a:avLst/>
          </a:prstGeom>
        </p:spPr>
      </p:pic>
    </p:spTree>
    <p:extLst>
      <p:ext uri="{BB962C8B-B14F-4D97-AF65-F5344CB8AC3E}">
        <p14:creationId xmlns:p14="http://schemas.microsoft.com/office/powerpoint/2010/main" val="520579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73732E70-3643-4980-83BD-E8EDBB8D9CF0}"/>
              </a:ext>
            </a:extLst>
          </p:cNvPr>
          <p:cNvSpPr/>
          <p:nvPr/>
        </p:nvSpPr>
        <p:spPr>
          <a:xfrm>
            <a:off x="8513135" y="5837276"/>
            <a:ext cx="3097618" cy="369332"/>
          </a:xfrm>
          <a:prstGeom prst="rect">
            <a:avLst/>
          </a:prstGeom>
        </p:spPr>
        <p:txBody>
          <a:bodyPr wrap="square">
            <a:spAutoFit/>
          </a:bodyPr>
          <a:lstStyle/>
          <a:p>
            <a:pPr algn="just"/>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ЗАО НПК «</a:t>
            </a:r>
            <a:r>
              <a:rPr lang="ru-RU" i="1" dirty="0" err="1">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Геотехнология</a:t>
            </a:r>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a:t>
            </a:r>
          </a:p>
        </p:txBody>
      </p:sp>
      <p:pic>
        <p:nvPicPr>
          <p:cNvPr id="5" name="Рисунок 4">
            <a:extLst>
              <a:ext uri="{FF2B5EF4-FFF2-40B4-BE49-F238E27FC236}">
                <a16:creationId xmlns:a16="http://schemas.microsoft.com/office/drawing/2014/main" id="{9D69CEFF-BE51-4227-B230-7FEA21EF64EF}"/>
              </a:ext>
            </a:extLst>
          </p:cNvPr>
          <p:cNvPicPr>
            <a:picLocks noChangeAspect="1"/>
          </p:cNvPicPr>
          <p:nvPr/>
        </p:nvPicPr>
        <p:blipFill>
          <a:blip r:embed="rId2"/>
          <a:stretch>
            <a:fillRect/>
          </a:stretch>
        </p:blipFill>
        <p:spPr>
          <a:xfrm>
            <a:off x="7901661" y="5730951"/>
            <a:ext cx="611474" cy="606911"/>
          </a:xfrm>
          <a:prstGeom prst="rect">
            <a:avLst/>
          </a:prstGeom>
        </p:spPr>
      </p:pic>
      <p:sp>
        <p:nvSpPr>
          <p:cNvPr id="7" name="Объект 2">
            <a:extLst>
              <a:ext uri="{FF2B5EF4-FFF2-40B4-BE49-F238E27FC236}">
                <a16:creationId xmlns:a16="http://schemas.microsoft.com/office/drawing/2014/main" id="{EF22CDAE-6EDD-4C45-B763-7B85D8218766}"/>
              </a:ext>
            </a:extLst>
          </p:cNvPr>
          <p:cNvSpPr>
            <a:spLocks noGrp="1"/>
          </p:cNvSpPr>
          <p:nvPr>
            <p:ph sz="quarter" idx="13"/>
          </p:nvPr>
        </p:nvSpPr>
        <p:spPr>
          <a:xfrm>
            <a:off x="685800" y="255181"/>
            <a:ext cx="10394707" cy="3317363"/>
          </a:xfrm>
        </p:spPr>
        <p:txBody>
          <a:bodyPr>
            <a:normAutofit fontScale="32500" lnSpcReduction="20000"/>
          </a:bodyPr>
          <a:lstStyle/>
          <a:p>
            <a:pPr indent="457200" algn="just"/>
            <a:r>
              <a:rPr lang="ru-RU" sz="4000" b="1" i="1" dirty="0">
                <a:latin typeface="Tahoma" panose="020B0604030504040204" pitchFamily="34" charset="0"/>
                <a:ea typeface="Tahoma" panose="020B0604030504040204" pitchFamily="34" charset="0"/>
                <a:cs typeface="Tahoma" panose="020B0604030504040204" pitchFamily="34" charset="0"/>
              </a:rPr>
              <a:t>Штольневый горизонт +350м </a:t>
            </a:r>
            <a:r>
              <a:rPr lang="ru-RU" sz="4000" cap="none" dirty="0">
                <a:latin typeface="Tahoma" panose="020B0604030504040204" pitchFamily="34" charset="0"/>
                <a:ea typeface="Tahoma" panose="020B0604030504040204" pitchFamily="34" charset="0"/>
                <a:cs typeface="Tahoma" panose="020B0604030504040204" pitchFamily="34" charset="0"/>
              </a:rPr>
              <a:t>является резервным трактом выдачи руды. Штольня данного горизонта служит для выдачи исходящей воздушной струи и является запасным выходом</a:t>
            </a:r>
            <a:r>
              <a:rPr lang="ru-RU" sz="4000" dirty="0">
                <a:latin typeface="Tahoma" panose="020B0604030504040204" pitchFamily="34" charset="0"/>
                <a:ea typeface="Tahoma" panose="020B0604030504040204" pitchFamily="34" charset="0"/>
                <a:cs typeface="Tahoma" panose="020B0604030504040204" pitchFamily="34" charset="0"/>
              </a:rPr>
              <a:t>.</a:t>
            </a:r>
          </a:p>
          <a:p>
            <a:pPr indent="457200" algn="just"/>
            <a:r>
              <a:rPr lang="ru-RU" sz="4000" cap="none" dirty="0">
                <a:latin typeface="Tahoma" panose="020B0604030504040204" pitchFamily="34" charset="0"/>
                <a:ea typeface="Tahoma" panose="020B0604030504040204" pitchFamily="34" charset="0"/>
                <a:cs typeface="Tahoma" panose="020B0604030504040204" pitchFamily="34" charset="0"/>
              </a:rPr>
              <a:t>В 130м от устья из штольни проходится транспортный уклон для вскрытия залежей верхнего яруса. Часть штольневого горизонта, включающая транспортно-вспомогательный съезд (ТВС-1) и систему восстающих, отделена от остальной его части вентиляционным шлюзом и используется для приема-передачи свежего воздуха на нижние горизонты. Перед шлюзом оборудуется склад ППМ</a:t>
            </a:r>
            <a:r>
              <a:rPr lang="ru-RU" sz="4000" dirty="0">
                <a:latin typeface="Tahoma" panose="020B0604030504040204" pitchFamily="34" charset="0"/>
                <a:ea typeface="Tahoma" panose="020B0604030504040204" pitchFamily="34" charset="0"/>
                <a:cs typeface="Tahoma" panose="020B0604030504040204" pitchFamily="34" charset="0"/>
              </a:rPr>
              <a:t>.</a:t>
            </a:r>
          </a:p>
          <a:p>
            <a:pPr indent="457200" algn="just"/>
            <a:r>
              <a:rPr lang="ru-RU" sz="4000" b="1" i="1" dirty="0">
                <a:latin typeface="Tahoma" panose="020B0604030504040204" pitchFamily="34" charset="0"/>
                <a:ea typeface="Tahoma" panose="020B0604030504040204" pitchFamily="34" charset="0"/>
                <a:cs typeface="Tahoma" panose="020B0604030504040204" pitchFamily="34" charset="0"/>
              </a:rPr>
              <a:t>Штольневый горизонт +410м </a:t>
            </a:r>
            <a:r>
              <a:rPr lang="ru-RU" sz="4000" cap="none" dirty="0">
                <a:latin typeface="Tahoma" panose="020B0604030504040204" pitchFamily="34" charset="0"/>
                <a:ea typeface="Tahoma" panose="020B0604030504040204" pitchFamily="34" charset="0"/>
                <a:cs typeface="Tahoma" panose="020B0604030504040204" pitchFamily="34" charset="0"/>
              </a:rPr>
              <a:t>предназначен для подачи и распределения свежего воздуха для проветривания находящихся в отработке участков рудника. Главная вентиляторная установка смонтирована в устье штольни. Воздух для проветривания нижнего яруса подается по ТВС и восстающим, верхнего яруса – по системе восстающих на штольневый горизонт +425м и далее по вентиляционному квершлагу РЗ-4</a:t>
            </a:r>
            <a:r>
              <a:rPr lang="ru-RU" sz="4000" dirty="0">
                <a:latin typeface="Tahoma" panose="020B0604030504040204" pitchFamily="34" charset="0"/>
                <a:ea typeface="Tahoma" panose="020B0604030504040204" pitchFamily="34" charset="0"/>
                <a:cs typeface="Tahoma" panose="020B0604030504040204" pitchFamily="34" charset="0"/>
              </a:rPr>
              <a:t>. </a:t>
            </a:r>
          </a:p>
          <a:p>
            <a:pPr indent="457200" algn="just"/>
            <a:r>
              <a:rPr lang="ru-RU" sz="4000" b="1" i="1" dirty="0">
                <a:latin typeface="Tahoma" panose="020B0604030504040204" pitchFamily="34" charset="0"/>
                <a:ea typeface="Tahoma" panose="020B0604030504040204" pitchFamily="34" charset="0"/>
                <a:cs typeface="Tahoma" panose="020B0604030504040204" pitchFamily="34" charset="0"/>
              </a:rPr>
              <a:t>Штольневый горизонт +425м </a:t>
            </a:r>
            <a:r>
              <a:rPr lang="ru-RU" sz="4000" cap="none" dirty="0">
                <a:latin typeface="Tahoma" panose="020B0604030504040204" pitchFamily="34" charset="0"/>
                <a:ea typeface="Tahoma" panose="020B0604030504040204" pitchFamily="34" charset="0"/>
                <a:cs typeface="Tahoma" panose="020B0604030504040204" pitchFamily="34" charset="0"/>
              </a:rPr>
              <a:t>является базой для вскрытия и подготовки залежей верхнего яруса. Из существующей штольни закладывается вентиляционный квершлаг (уклон) к РЗ-4. На площадке штольни (на дневной поверхности) сохраняется существующая вентиляторная установка, используемая в качестве вспомогательной установки на период строительства и эксплуатации технологических блоков верхнего яруса.</a:t>
            </a:r>
          </a:p>
          <a:p>
            <a:pPr marL="0" indent="0" algn="just">
              <a:buNone/>
            </a:pPr>
            <a:endParaRPr lang="ru-RU" dirty="0"/>
          </a:p>
        </p:txBody>
      </p:sp>
      <p:pic>
        <p:nvPicPr>
          <p:cNvPr id="10" name="Picture 2">
            <a:extLst>
              <a:ext uri="{FF2B5EF4-FFF2-40B4-BE49-F238E27FC236}">
                <a16:creationId xmlns:a16="http://schemas.microsoft.com/office/drawing/2014/main" id="{5170F9BE-41B8-4BD6-B38E-A904CBFAE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247" y="3049162"/>
            <a:ext cx="5468398" cy="2788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a:extLst>
              <a:ext uri="{FF2B5EF4-FFF2-40B4-BE49-F238E27FC236}">
                <a16:creationId xmlns:a16="http://schemas.microsoft.com/office/drawing/2014/main" id="{318D7DC6-4C32-4637-8610-F527521BAD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8219" y="3429000"/>
            <a:ext cx="5132288" cy="2074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5567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4C497665-20E1-4F06-947D-0F2CF4B146C2}"/>
              </a:ext>
            </a:extLst>
          </p:cNvPr>
          <p:cNvSpPr/>
          <p:nvPr/>
        </p:nvSpPr>
        <p:spPr>
          <a:xfrm>
            <a:off x="8513135" y="5837276"/>
            <a:ext cx="3097618" cy="369332"/>
          </a:xfrm>
          <a:prstGeom prst="rect">
            <a:avLst/>
          </a:prstGeom>
        </p:spPr>
        <p:txBody>
          <a:bodyPr wrap="square">
            <a:spAutoFit/>
          </a:bodyPr>
          <a:lstStyle/>
          <a:p>
            <a:pPr algn="just"/>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ЗАО НПК «</a:t>
            </a:r>
            <a:r>
              <a:rPr lang="ru-RU" i="1" dirty="0" err="1">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Геотехнология</a:t>
            </a:r>
            <a:r>
              <a:rPr lang="ru-RU" i="1" dirty="0">
                <a:solidFill>
                  <a:schemeClr val="accent1">
                    <a:lumMod val="60000"/>
                    <a:lumOff val="40000"/>
                  </a:schemeClr>
                </a:solidFill>
                <a:highlight>
                  <a:srgbClr val="FFFF00"/>
                </a:highlight>
                <a:latin typeface="Tahoma" panose="020B0604030504040204" pitchFamily="34" charset="0"/>
                <a:ea typeface="Tahoma" panose="020B0604030504040204" pitchFamily="34" charset="0"/>
                <a:cs typeface="Tahoma" panose="020B0604030504040204" pitchFamily="34" charset="0"/>
              </a:rPr>
              <a:t>»</a:t>
            </a:r>
          </a:p>
        </p:txBody>
      </p:sp>
      <p:pic>
        <p:nvPicPr>
          <p:cNvPr id="5" name="Рисунок 4">
            <a:extLst>
              <a:ext uri="{FF2B5EF4-FFF2-40B4-BE49-F238E27FC236}">
                <a16:creationId xmlns:a16="http://schemas.microsoft.com/office/drawing/2014/main" id="{70662A88-A312-453C-95D1-D53552E4F5DC}"/>
              </a:ext>
            </a:extLst>
          </p:cNvPr>
          <p:cNvPicPr>
            <a:picLocks noChangeAspect="1"/>
          </p:cNvPicPr>
          <p:nvPr/>
        </p:nvPicPr>
        <p:blipFill>
          <a:blip r:embed="rId2"/>
          <a:stretch>
            <a:fillRect/>
          </a:stretch>
        </p:blipFill>
        <p:spPr>
          <a:xfrm>
            <a:off x="7901661" y="5730951"/>
            <a:ext cx="611474" cy="606911"/>
          </a:xfrm>
          <a:prstGeom prst="rect">
            <a:avLst/>
          </a:prstGeom>
        </p:spPr>
      </p:pic>
      <p:sp>
        <p:nvSpPr>
          <p:cNvPr id="7" name="Объект 2">
            <a:extLst>
              <a:ext uri="{FF2B5EF4-FFF2-40B4-BE49-F238E27FC236}">
                <a16:creationId xmlns:a16="http://schemas.microsoft.com/office/drawing/2014/main" id="{4608D410-B7CA-4FD5-8194-8AAD5B42B3F6}"/>
              </a:ext>
            </a:extLst>
          </p:cNvPr>
          <p:cNvSpPr>
            <a:spLocks noGrp="1"/>
          </p:cNvSpPr>
          <p:nvPr>
            <p:ph sz="quarter" idx="13"/>
          </p:nvPr>
        </p:nvSpPr>
        <p:spPr>
          <a:xfrm>
            <a:off x="685800" y="255182"/>
            <a:ext cx="10394707" cy="5156790"/>
          </a:xfrm>
        </p:spPr>
        <p:txBody>
          <a:bodyPr>
            <a:normAutofit/>
          </a:bodyPr>
          <a:lstStyle/>
          <a:p>
            <a:pPr marL="0" indent="0" algn="just">
              <a:buNone/>
            </a:pPr>
            <a:r>
              <a:rPr lang="ru-RU" sz="1600" cap="none" dirty="0">
                <a:latin typeface="Tahoma" panose="020B0604030504040204" pitchFamily="34" charset="0"/>
                <a:ea typeface="Tahoma" panose="020B0604030504040204" pitchFamily="34" charset="0"/>
                <a:cs typeface="Tahoma" panose="020B0604030504040204" pitchFamily="34" charset="0"/>
              </a:rPr>
              <a:t>В рамках намечаемой хозяйственной деятельности по вовлечению дополнительных запасов предполагается максимальное использование существующей поверхностной инфраструктуры. Площадки существующих штольневых горизонтов планируется оставить в прежних границах земельных отводов. В связи с предполагаемым увеличением нагрузок на подземном горном участке новым проектом предусматривается строительство более мощной вентиляторной установки главного проветривания, которая будет спроектирована на площадке штольни горизонта +410м. Для соблюдения требований безопасности предполагается строительство </a:t>
            </a:r>
            <a:r>
              <a:rPr lang="ru-RU" sz="1600" cap="none" dirty="0" err="1">
                <a:latin typeface="Tahoma" panose="020B0604030504040204" pitchFamily="34" charset="0"/>
                <a:ea typeface="Tahoma" panose="020B0604030504040204" pitchFamily="34" charset="0"/>
                <a:cs typeface="Tahoma" panose="020B0604030504040204" pitchFamily="34" charset="0"/>
              </a:rPr>
              <a:t>воздухо</a:t>
            </a:r>
            <a:r>
              <a:rPr lang="ru-RU" sz="1600" cap="none" dirty="0">
                <a:latin typeface="Tahoma" panose="020B0604030504040204" pitchFamily="34" charset="0"/>
                <a:ea typeface="Tahoma" panose="020B0604030504040204" pitchFamily="34" charset="0"/>
                <a:cs typeface="Tahoma" panose="020B0604030504040204" pitchFamily="34" charset="0"/>
              </a:rPr>
              <a:t>-нагревательных установок на </a:t>
            </a:r>
            <a:r>
              <a:rPr lang="ru-RU" sz="1600" cap="none" dirty="0" err="1">
                <a:latin typeface="Tahoma" panose="020B0604030504040204" pitchFamily="34" charset="0"/>
                <a:ea typeface="Tahoma" panose="020B0604030504040204" pitchFamily="34" charset="0"/>
                <a:cs typeface="Tahoma" panose="020B0604030504040204" pitchFamily="34" charset="0"/>
              </a:rPr>
              <a:t>воздухоподающих</a:t>
            </a:r>
            <a:r>
              <a:rPr lang="ru-RU" sz="1600" cap="none" dirty="0">
                <a:latin typeface="Tahoma" panose="020B0604030504040204" pitchFamily="34" charset="0"/>
                <a:ea typeface="Tahoma" panose="020B0604030504040204" pitchFamily="34" charset="0"/>
                <a:cs typeface="Tahoma" panose="020B0604030504040204" pitchFamily="34" charset="0"/>
              </a:rPr>
              <a:t> каналах (на горизонте +410м и вентиляционном канале штольни горизонта +300м).</a:t>
            </a:r>
          </a:p>
          <a:p>
            <a:pPr marL="0" indent="0" algn="just">
              <a:buNone/>
            </a:pPr>
            <a:r>
              <a:rPr lang="ru-RU" sz="1600" cap="none" dirty="0">
                <a:latin typeface="Tahoma" panose="020B0604030504040204" pitchFamily="34" charset="0"/>
                <a:ea typeface="Tahoma" panose="020B0604030504040204" pitchFamily="34" charset="0"/>
                <a:cs typeface="Tahoma" panose="020B0604030504040204" pitchFamily="34" charset="0"/>
              </a:rPr>
              <a:t>Так же проектом дополнительно к существующим объектам очистки шахтных вод предусматривается строительство более мощного и современного комплекса Очистных сооружений, позволяющих производить сбор шахтных вод и поверхностных стоков в границах осуществления деятельности при отработке месторождения и очистка воды до соответствия требованиям ПДК, предъявляемым нормативными документами к водам рыбохозяйственного значения. </a:t>
            </a:r>
          </a:p>
        </p:txBody>
      </p:sp>
    </p:spTree>
    <p:extLst>
      <p:ext uri="{BB962C8B-B14F-4D97-AF65-F5344CB8AC3E}">
        <p14:creationId xmlns:p14="http://schemas.microsoft.com/office/powerpoint/2010/main" val="224225409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Главное мероприятие">
  <a:themeElements>
    <a:clrScheme name="Синий">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CF823853-53CC-4249-AEDB-2EA9F718B2D2}"/>
    </a:ext>
  </a:extLst>
</a:theme>
</file>

<file path=docProps/app.xml><?xml version="1.0" encoding="utf-8"?>
<Properties xmlns="http://schemas.openxmlformats.org/officeDocument/2006/extended-properties" xmlns:vt="http://schemas.openxmlformats.org/officeDocument/2006/docPropsVTypes">
  <Template/>
  <TotalTime>502</TotalTime>
  <Words>4082</Words>
  <Application>Microsoft Office PowerPoint</Application>
  <PresentationFormat>Широкоэкранный</PresentationFormat>
  <Paragraphs>408</Paragraphs>
  <Slides>31</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31</vt:i4>
      </vt:variant>
    </vt:vector>
  </HeadingPairs>
  <TitlesOfParts>
    <vt:vector size="36" baseType="lpstr">
      <vt:lpstr>Arial</vt:lpstr>
      <vt:lpstr>Arial Black</vt:lpstr>
      <vt:lpstr>Impact</vt:lpstr>
      <vt:lpstr>Tahoma</vt:lpstr>
      <vt:lpstr>Главное мероприятие</vt:lpstr>
      <vt:lpstr>Материалы для ознакомления общественности с объектом намечаемой ХОЗЯЙСТВЕННОЙ деятельности «Отработка месторождения «Шануч» с учетом вовлечения дополнительных запасов» в рамках проведения процедуры ОВОС и проведения общественных слушаний.</vt:lpstr>
      <vt:lpstr>Краткая информация о намечаемой деятельности</vt:lpstr>
      <vt:lpstr>Общие сведения о проектируемом объекте</vt:lpstr>
      <vt:lpstr>Обзорная схема размещения проектируемого объекта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Материалы для ознакомления общественности с объектом намечаемой деятельности «Отработка месторождения «Шануч» с учетом вовлечения дополнительных запасов» в рамках подготовки к проведению общественных слушаний и разработки ОВОС (комплекта документации).</dc:title>
  <dc:creator>Роман</dc:creator>
  <cp:lastModifiedBy>Роман Гергелюк</cp:lastModifiedBy>
  <cp:revision>45</cp:revision>
  <cp:lastPrinted>2020-12-13T23:51:53Z</cp:lastPrinted>
  <dcterms:created xsi:type="dcterms:W3CDTF">2020-09-23T23:59:24Z</dcterms:created>
  <dcterms:modified xsi:type="dcterms:W3CDTF">2022-03-16T04:46:09Z</dcterms:modified>
</cp:coreProperties>
</file>